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4" r:id="rId4"/>
  </p:sldMasterIdLst>
  <p:notesMasterIdLst>
    <p:notesMasterId r:id="rId18"/>
  </p:notesMasterIdLst>
  <p:sldIdLst>
    <p:sldId id="256" r:id="rId5"/>
    <p:sldId id="267" r:id="rId6"/>
    <p:sldId id="259" r:id="rId7"/>
    <p:sldId id="258" r:id="rId8"/>
    <p:sldId id="279" r:id="rId9"/>
    <p:sldId id="277" r:id="rId10"/>
    <p:sldId id="263" r:id="rId11"/>
    <p:sldId id="271" r:id="rId12"/>
    <p:sldId id="272" r:id="rId13"/>
    <p:sldId id="273" r:id="rId14"/>
    <p:sldId id="262" r:id="rId15"/>
    <p:sldId id="257" r:id="rId16"/>
    <p:sldId id="27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3"/>
    <p:restoredTop sz="94577"/>
  </p:normalViewPr>
  <p:slideViewPr>
    <p:cSldViewPr snapToGrid="0" snapToObjects="1">
      <p:cViewPr varScale="1">
        <p:scale>
          <a:sx n="116" d="100"/>
          <a:sy n="116" d="100"/>
        </p:scale>
        <p:origin x="31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120957-73CD-47F3-BF6C-219038B5EAFE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D166395-5B5D-4063-B5FF-B30A6DF0511C}">
      <dgm:prSet phldrT="[Text]" custT="1"/>
      <dgm:spPr/>
      <dgm:t>
        <a:bodyPr/>
        <a:lstStyle/>
        <a:p>
          <a:r>
            <a:rPr lang="en-GB" sz="1600" b="1" i="1" u="none" dirty="0"/>
            <a:t>Clinician arrives in the session</a:t>
          </a:r>
          <a:endParaRPr lang="en-US" sz="1600" u="none" dirty="0"/>
        </a:p>
      </dgm:t>
    </dgm:pt>
    <dgm:pt modelId="{F5DFE678-9AF2-49A1-8DF7-E0E9501D96E2}" type="parTrans" cxnId="{FBDE9558-5337-43FD-A311-BBB7E2FCCCFD}">
      <dgm:prSet/>
      <dgm:spPr/>
      <dgm:t>
        <a:bodyPr/>
        <a:lstStyle/>
        <a:p>
          <a:endParaRPr lang="en-US"/>
        </a:p>
      </dgm:t>
    </dgm:pt>
    <dgm:pt modelId="{CCC3650F-4761-4A36-B2B1-F666B1E48C0A}" type="sibTrans" cxnId="{FBDE9558-5337-43FD-A311-BBB7E2FCCCFD}">
      <dgm:prSet/>
      <dgm:spPr/>
      <dgm:t>
        <a:bodyPr/>
        <a:lstStyle/>
        <a:p>
          <a:endParaRPr lang="en-US"/>
        </a:p>
      </dgm:t>
    </dgm:pt>
    <dgm:pt modelId="{8A6F5B44-96EB-4F9C-BD9B-2FEA2C71439E}">
      <dgm:prSet phldrT="[Text]" custT="1"/>
      <dgm:spPr/>
      <dgm:t>
        <a:bodyPr/>
        <a:lstStyle/>
        <a:p>
          <a:r>
            <a:rPr lang="en-GB" sz="1200" b="1" i="1" u="sng" dirty="0"/>
            <a:t>Facilitator starts the session</a:t>
          </a:r>
          <a:endParaRPr lang="en-US" sz="1200" dirty="0"/>
        </a:p>
      </dgm:t>
    </dgm:pt>
    <dgm:pt modelId="{6A14F663-149B-43EA-96C2-A2A133387626}" type="parTrans" cxnId="{31F93FD4-1F57-4D91-8AD9-B49BFF1A04F5}">
      <dgm:prSet/>
      <dgm:spPr/>
      <dgm:t>
        <a:bodyPr/>
        <a:lstStyle/>
        <a:p>
          <a:endParaRPr lang="en-US"/>
        </a:p>
      </dgm:t>
    </dgm:pt>
    <dgm:pt modelId="{88020613-AC27-4A42-A712-361B3DD76436}" type="sibTrans" cxnId="{31F93FD4-1F57-4D91-8AD9-B49BFF1A04F5}">
      <dgm:prSet/>
      <dgm:spPr/>
      <dgm:t>
        <a:bodyPr/>
        <a:lstStyle/>
        <a:p>
          <a:endParaRPr lang="en-US"/>
        </a:p>
      </dgm:t>
    </dgm:pt>
    <dgm:pt modelId="{347D2B4F-DC2F-4DDA-A440-357BB4029BC9}">
      <dgm:prSet phldrT="[Text]" custT="1"/>
      <dgm:spPr/>
      <dgm:t>
        <a:bodyPr/>
        <a:lstStyle/>
        <a:p>
          <a:r>
            <a:rPr lang="en-GB" sz="1600" b="1" i="1" dirty="0"/>
            <a:t>Clinician leaves</a:t>
          </a:r>
          <a:endParaRPr lang="en-US" sz="1600" i="1" dirty="0"/>
        </a:p>
      </dgm:t>
    </dgm:pt>
    <dgm:pt modelId="{46A440C8-927F-4C99-9E1D-84E81BB660A6}" type="parTrans" cxnId="{DAF777F1-5647-45FE-BC6B-B9AD6E9E37E6}">
      <dgm:prSet/>
      <dgm:spPr/>
      <dgm:t>
        <a:bodyPr/>
        <a:lstStyle/>
        <a:p>
          <a:endParaRPr lang="en-US"/>
        </a:p>
      </dgm:t>
    </dgm:pt>
    <dgm:pt modelId="{B732AB5E-46BA-458F-9674-AE67F8EB7608}" type="sibTrans" cxnId="{DAF777F1-5647-45FE-BC6B-B9AD6E9E37E6}">
      <dgm:prSet/>
      <dgm:spPr/>
      <dgm:t>
        <a:bodyPr/>
        <a:lstStyle/>
        <a:p>
          <a:endParaRPr lang="en-US"/>
        </a:p>
      </dgm:t>
    </dgm:pt>
    <dgm:pt modelId="{F214F402-10A4-45E3-8A79-9B62341B496B}">
      <dgm:prSet phldrT="[Text]" custT="1"/>
      <dgm:spPr/>
      <dgm:t>
        <a:bodyPr/>
        <a:lstStyle/>
        <a:p>
          <a:r>
            <a:rPr lang="en-GB" sz="1200" dirty="0"/>
            <a:t>25-30 minutes clinician answers questions</a:t>
          </a:r>
          <a:endParaRPr lang="en-US" sz="1200" dirty="0"/>
        </a:p>
      </dgm:t>
    </dgm:pt>
    <dgm:pt modelId="{0A5D9B97-98A2-4AE9-9E14-6FF7F5BA6DEA}" type="parTrans" cxnId="{389EAF7B-2D1F-4E86-9AE3-982D423A8386}">
      <dgm:prSet/>
      <dgm:spPr/>
      <dgm:t>
        <a:bodyPr/>
        <a:lstStyle/>
        <a:p>
          <a:endParaRPr lang="en-US"/>
        </a:p>
      </dgm:t>
    </dgm:pt>
    <dgm:pt modelId="{F5361B82-6787-4913-A4C4-CEE8C073349B}" type="sibTrans" cxnId="{389EAF7B-2D1F-4E86-9AE3-982D423A8386}">
      <dgm:prSet/>
      <dgm:spPr/>
      <dgm:t>
        <a:bodyPr/>
        <a:lstStyle/>
        <a:p>
          <a:endParaRPr lang="en-US"/>
        </a:p>
      </dgm:t>
    </dgm:pt>
    <dgm:pt modelId="{52EB0545-DD91-445A-A150-2842B808B829}">
      <dgm:prSet phldrT="[Text]" custT="1"/>
      <dgm:spPr/>
      <dgm:t>
        <a:bodyPr/>
        <a:lstStyle/>
        <a:p>
          <a:r>
            <a:rPr lang="en-GB" sz="1600" b="1" i="1" dirty="0"/>
            <a:t>Facilitator</a:t>
          </a:r>
          <a:r>
            <a:rPr lang="en-GB" sz="1600" dirty="0"/>
            <a:t> </a:t>
          </a:r>
          <a:r>
            <a:rPr lang="en-GB" sz="1600" b="1" i="1" dirty="0"/>
            <a:t>wraps up</a:t>
          </a:r>
          <a:endParaRPr lang="en-US" sz="1600" b="1" i="1" dirty="0"/>
        </a:p>
      </dgm:t>
    </dgm:pt>
    <dgm:pt modelId="{52118E71-73EA-4111-B83F-28F020D9402F}" type="parTrans" cxnId="{E33BE849-ED27-4CEE-B1B6-D0C31DB98D30}">
      <dgm:prSet/>
      <dgm:spPr/>
      <dgm:t>
        <a:bodyPr/>
        <a:lstStyle/>
        <a:p>
          <a:endParaRPr lang="en-US"/>
        </a:p>
      </dgm:t>
    </dgm:pt>
    <dgm:pt modelId="{267F22DE-EFEE-499A-AF85-D2DBCEC3BB3F}" type="sibTrans" cxnId="{E33BE849-ED27-4CEE-B1B6-D0C31DB98D30}">
      <dgm:prSet/>
      <dgm:spPr/>
      <dgm:t>
        <a:bodyPr/>
        <a:lstStyle/>
        <a:p>
          <a:endParaRPr lang="en-US"/>
        </a:p>
      </dgm:t>
    </dgm:pt>
    <dgm:pt modelId="{CF5CD295-1602-4343-96B2-51F1381B1899}">
      <dgm:prSet phldrT="[Text]" custT="1"/>
      <dgm:spPr/>
      <dgm:t>
        <a:bodyPr/>
        <a:lstStyle/>
        <a:p>
          <a:r>
            <a:rPr lang="en-GB" sz="1200" b="1" dirty="0"/>
            <a:t>Facilitator </a:t>
          </a:r>
          <a:r>
            <a:rPr lang="en-GB" sz="1200" dirty="0"/>
            <a:t>completes 25-30 minutes goal setting and action planning with patients using motivational interviewing</a:t>
          </a:r>
          <a:endParaRPr lang="en-US" sz="1200" dirty="0"/>
        </a:p>
      </dgm:t>
    </dgm:pt>
    <dgm:pt modelId="{BE7ACC23-5419-4E50-875B-28C5EF6AE542}" type="parTrans" cxnId="{D5EF5034-ECC2-4FDA-807A-FE7D3949EC1C}">
      <dgm:prSet/>
      <dgm:spPr/>
      <dgm:t>
        <a:bodyPr/>
        <a:lstStyle/>
        <a:p>
          <a:endParaRPr lang="en-US"/>
        </a:p>
      </dgm:t>
    </dgm:pt>
    <dgm:pt modelId="{554C6E52-2CEE-4239-AF15-201335DC63F4}" type="sibTrans" cxnId="{D5EF5034-ECC2-4FDA-807A-FE7D3949EC1C}">
      <dgm:prSet/>
      <dgm:spPr/>
      <dgm:t>
        <a:bodyPr/>
        <a:lstStyle/>
        <a:p>
          <a:endParaRPr lang="en-US"/>
        </a:p>
      </dgm:t>
    </dgm:pt>
    <dgm:pt modelId="{0B6257BB-8FAF-467C-8649-67D03D535C54}">
      <dgm:prSet custT="1"/>
      <dgm:spPr/>
      <dgm:t>
        <a:bodyPr/>
        <a:lstStyle/>
        <a:p>
          <a:r>
            <a:rPr lang="en-GB" sz="1200" dirty="0"/>
            <a:t>5-10 minutes welcome and icebreaker</a:t>
          </a:r>
        </a:p>
      </dgm:t>
    </dgm:pt>
    <dgm:pt modelId="{C40BD1C0-E2DC-45BC-AB31-373E6822BD6C}" type="parTrans" cxnId="{09C56304-7407-4E3B-8C22-37B73D8C1CF1}">
      <dgm:prSet/>
      <dgm:spPr/>
      <dgm:t>
        <a:bodyPr/>
        <a:lstStyle/>
        <a:p>
          <a:endParaRPr lang="en-US"/>
        </a:p>
      </dgm:t>
    </dgm:pt>
    <dgm:pt modelId="{71BF1412-2FA1-4496-ABE7-09A36CF0A82A}" type="sibTrans" cxnId="{09C56304-7407-4E3B-8C22-37B73D8C1CF1}">
      <dgm:prSet/>
      <dgm:spPr/>
      <dgm:t>
        <a:bodyPr/>
        <a:lstStyle/>
        <a:p>
          <a:endParaRPr lang="en-US"/>
        </a:p>
      </dgm:t>
    </dgm:pt>
    <dgm:pt modelId="{ABEF638B-2B66-485F-83DB-FAA6D874DD0B}">
      <dgm:prSet custT="1"/>
      <dgm:spPr/>
      <dgm:t>
        <a:bodyPr/>
        <a:lstStyle/>
        <a:p>
          <a:r>
            <a:rPr lang="en-GB" sz="1200" dirty="0"/>
            <a:t>10 minute Fresh Start video, </a:t>
          </a:r>
        </a:p>
      </dgm:t>
    </dgm:pt>
    <dgm:pt modelId="{D077135C-440E-4315-9CBD-426AB43D6DDC}" type="parTrans" cxnId="{EEED75ED-64E7-4ECF-AC68-D91E2AF029A5}">
      <dgm:prSet/>
      <dgm:spPr/>
      <dgm:t>
        <a:bodyPr/>
        <a:lstStyle/>
        <a:p>
          <a:endParaRPr lang="en-US"/>
        </a:p>
      </dgm:t>
    </dgm:pt>
    <dgm:pt modelId="{FFB77C2A-1CCA-4557-B1B1-A53AA2329D6E}" type="sibTrans" cxnId="{EEED75ED-64E7-4ECF-AC68-D91E2AF029A5}">
      <dgm:prSet/>
      <dgm:spPr/>
      <dgm:t>
        <a:bodyPr/>
        <a:lstStyle/>
        <a:p>
          <a:endParaRPr lang="en-US"/>
        </a:p>
      </dgm:t>
    </dgm:pt>
    <dgm:pt modelId="{29881044-7544-4B7A-91C1-C04F89A1FE43}">
      <dgm:prSet custT="1"/>
      <dgm:spPr/>
      <dgm:t>
        <a:bodyPr/>
        <a:lstStyle/>
        <a:p>
          <a:r>
            <a:rPr lang="en-GB" sz="1200" dirty="0"/>
            <a:t>10-15 minutes facilitator introduces the discussion board (with results e.g. weight, HbA1c, </a:t>
          </a:r>
          <a:r>
            <a:rPr lang="en-GB" sz="1200" dirty="0" err="1"/>
            <a:t>etc</a:t>
          </a:r>
          <a:r>
            <a:rPr lang="en-GB" sz="1200" dirty="0"/>
            <a:t>) captures questions from patients</a:t>
          </a:r>
        </a:p>
      </dgm:t>
    </dgm:pt>
    <dgm:pt modelId="{EEFA9E11-1960-4B81-9E60-27DFFE86D990}" type="parTrans" cxnId="{26362856-7CCA-4A81-B288-386229832534}">
      <dgm:prSet/>
      <dgm:spPr/>
      <dgm:t>
        <a:bodyPr/>
        <a:lstStyle/>
        <a:p>
          <a:endParaRPr lang="en-US"/>
        </a:p>
      </dgm:t>
    </dgm:pt>
    <dgm:pt modelId="{D154EEF3-0AB9-4603-9F2D-045A08713955}" type="sibTrans" cxnId="{26362856-7CCA-4A81-B288-386229832534}">
      <dgm:prSet/>
      <dgm:spPr/>
      <dgm:t>
        <a:bodyPr/>
        <a:lstStyle/>
        <a:p>
          <a:endParaRPr lang="en-US"/>
        </a:p>
      </dgm:t>
    </dgm:pt>
    <dgm:pt modelId="{B5D26F1D-82FD-4912-B4AF-6222CC4360C2}" type="pres">
      <dgm:prSet presAssocID="{34120957-73CD-47F3-BF6C-219038B5EAFE}" presName="Name0" presStyleCnt="0">
        <dgm:presLayoutVars>
          <dgm:dir/>
          <dgm:animLvl val="lvl"/>
          <dgm:resizeHandles val="exact"/>
        </dgm:presLayoutVars>
      </dgm:prSet>
      <dgm:spPr/>
    </dgm:pt>
    <dgm:pt modelId="{1035C0AE-31E6-4DE8-90B7-95FBE55B0171}" type="pres">
      <dgm:prSet presAssocID="{34120957-73CD-47F3-BF6C-219038B5EAFE}" presName="tSp" presStyleCnt="0"/>
      <dgm:spPr/>
    </dgm:pt>
    <dgm:pt modelId="{98F68EB0-E08F-4D98-8947-891884ACA3E0}" type="pres">
      <dgm:prSet presAssocID="{34120957-73CD-47F3-BF6C-219038B5EAFE}" presName="bSp" presStyleCnt="0"/>
      <dgm:spPr/>
    </dgm:pt>
    <dgm:pt modelId="{8942CEB0-1BF4-407E-BA04-C3AD9E7694CE}" type="pres">
      <dgm:prSet presAssocID="{34120957-73CD-47F3-BF6C-219038B5EAFE}" presName="process" presStyleCnt="0"/>
      <dgm:spPr/>
    </dgm:pt>
    <dgm:pt modelId="{4E06289F-C5D0-400F-AF30-C475AB7F0843}" type="pres">
      <dgm:prSet presAssocID="{0D166395-5B5D-4063-B5FF-B30A6DF0511C}" presName="composite1" presStyleCnt="0"/>
      <dgm:spPr/>
    </dgm:pt>
    <dgm:pt modelId="{8AEB2039-6E60-4081-A72D-18A729001545}" type="pres">
      <dgm:prSet presAssocID="{0D166395-5B5D-4063-B5FF-B30A6DF0511C}" presName="dummyNode1" presStyleLbl="node1" presStyleIdx="0" presStyleCnt="3"/>
      <dgm:spPr/>
    </dgm:pt>
    <dgm:pt modelId="{9BDF52FD-F5F6-418B-9EAB-C772506A7D6B}" type="pres">
      <dgm:prSet presAssocID="{0D166395-5B5D-4063-B5FF-B30A6DF0511C}" presName="childNode1" presStyleLbl="bgAcc1" presStyleIdx="0" presStyleCnt="3" custScaleY="132142">
        <dgm:presLayoutVars>
          <dgm:bulletEnabled val="1"/>
        </dgm:presLayoutVars>
      </dgm:prSet>
      <dgm:spPr/>
    </dgm:pt>
    <dgm:pt modelId="{BC14E17B-B594-4E4D-9B2D-EB50FFC22FFB}" type="pres">
      <dgm:prSet presAssocID="{0D166395-5B5D-4063-B5FF-B30A6DF0511C}" presName="childNode1tx" presStyleLbl="bgAcc1" presStyleIdx="0" presStyleCnt="3">
        <dgm:presLayoutVars>
          <dgm:bulletEnabled val="1"/>
        </dgm:presLayoutVars>
      </dgm:prSet>
      <dgm:spPr/>
    </dgm:pt>
    <dgm:pt modelId="{253353EC-5406-4180-8D59-21F9D609CBA6}" type="pres">
      <dgm:prSet presAssocID="{0D166395-5B5D-4063-B5FF-B30A6DF0511C}" presName="parentNode1" presStyleLbl="node1" presStyleIdx="0" presStyleCnt="3" custScaleY="90242" custLinFactNeighborX="-1014" custLinFactNeighborY="32869">
        <dgm:presLayoutVars>
          <dgm:chMax val="1"/>
          <dgm:bulletEnabled val="1"/>
        </dgm:presLayoutVars>
      </dgm:prSet>
      <dgm:spPr/>
    </dgm:pt>
    <dgm:pt modelId="{0C5DD114-67BF-4D9D-9C82-7CF4D3824356}" type="pres">
      <dgm:prSet presAssocID="{0D166395-5B5D-4063-B5FF-B30A6DF0511C}" presName="connSite1" presStyleCnt="0"/>
      <dgm:spPr/>
    </dgm:pt>
    <dgm:pt modelId="{AD68DCE7-EB95-409A-B890-F75254AEDC6D}" type="pres">
      <dgm:prSet presAssocID="{CCC3650F-4761-4A36-B2B1-F666B1E48C0A}" presName="Name9" presStyleLbl="sibTrans2D1" presStyleIdx="0" presStyleCnt="2" custLinFactNeighborX="38549" custLinFactNeighborY="-12403"/>
      <dgm:spPr/>
    </dgm:pt>
    <dgm:pt modelId="{844B56C2-E231-4870-B8CC-559DEAB77A26}" type="pres">
      <dgm:prSet presAssocID="{347D2B4F-DC2F-4DDA-A440-357BB4029BC9}" presName="composite2" presStyleCnt="0"/>
      <dgm:spPr/>
    </dgm:pt>
    <dgm:pt modelId="{2CA3D94A-5D33-45B2-83B3-FA74CD849905}" type="pres">
      <dgm:prSet presAssocID="{347D2B4F-DC2F-4DDA-A440-357BB4029BC9}" presName="dummyNode2" presStyleLbl="node1" presStyleIdx="0" presStyleCnt="3"/>
      <dgm:spPr/>
    </dgm:pt>
    <dgm:pt modelId="{8B598630-E5EA-47E6-B66A-82E7C907CCEA}" type="pres">
      <dgm:prSet presAssocID="{347D2B4F-DC2F-4DDA-A440-357BB4029BC9}" presName="childNode2" presStyleLbl="bgAcc1" presStyleIdx="1" presStyleCnt="3">
        <dgm:presLayoutVars>
          <dgm:bulletEnabled val="1"/>
        </dgm:presLayoutVars>
      </dgm:prSet>
      <dgm:spPr/>
    </dgm:pt>
    <dgm:pt modelId="{73F51BFF-ACC9-4FFA-9379-F543F299A796}" type="pres">
      <dgm:prSet presAssocID="{347D2B4F-DC2F-4DDA-A440-357BB4029BC9}" presName="childNode2tx" presStyleLbl="bgAcc1" presStyleIdx="1" presStyleCnt="3">
        <dgm:presLayoutVars>
          <dgm:bulletEnabled val="1"/>
        </dgm:presLayoutVars>
      </dgm:prSet>
      <dgm:spPr/>
    </dgm:pt>
    <dgm:pt modelId="{28F11F24-57A6-44AC-B677-EDD69AE15163}" type="pres">
      <dgm:prSet presAssocID="{347D2B4F-DC2F-4DDA-A440-357BB4029BC9}" presName="parentNode2" presStyleLbl="node1" presStyleIdx="1" presStyleCnt="3">
        <dgm:presLayoutVars>
          <dgm:chMax val="0"/>
          <dgm:bulletEnabled val="1"/>
        </dgm:presLayoutVars>
      </dgm:prSet>
      <dgm:spPr/>
    </dgm:pt>
    <dgm:pt modelId="{783628B0-D533-41DA-855F-6DD08770A5F1}" type="pres">
      <dgm:prSet presAssocID="{347D2B4F-DC2F-4DDA-A440-357BB4029BC9}" presName="connSite2" presStyleCnt="0"/>
      <dgm:spPr/>
    </dgm:pt>
    <dgm:pt modelId="{15357857-FF90-4956-8AB5-DFB79E778A7A}" type="pres">
      <dgm:prSet presAssocID="{B732AB5E-46BA-458F-9674-AE67F8EB7608}" presName="Name18" presStyleLbl="sibTrans2D1" presStyleIdx="1" presStyleCnt="2" custLinFactNeighborX="36979" custLinFactNeighborY="12544"/>
      <dgm:spPr/>
    </dgm:pt>
    <dgm:pt modelId="{07726CF4-E760-492D-A22B-FA2FE5F476E5}" type="pres">
      <dgm:prSet presAssocID="{52EB0545-DD91-445A-A150-2842B808B829}" presName="composite1" presStyleCnt="0"/>
      <dgm:spPr/>
    </dgm:pt>
    <dgm:pt modelId="{C268C7CF-B7AB-4807-A777-7A9C31D4A21A}" type="pres">
      <dgm:prSet presAssocID="{52EB0545-DD91-445A-A150-2842B808B829}" presName="dummyNode1" presStyleLbl="node1" presStyleIdx="1" presStyleCnt="3"/>
      <dgm:spPr/>
    </dgm:pt>
    <dgm:pt modelId="{8CC120C9-D09E-42F0-8061-80814ED6CC27}" type="pres">
      <dgm:prSet presAssocID="{52EB0545-DD91-445A-A150-2842B808B829}" presName="childNode1" presStyleLbl="bgAcc1" presStyleIdx="2" presStyleCnt="3">
        <dgm:presLayoutVars>
          <dgm:bulletEnabled val="1"/>
        </dgm:presLayoutVars>
      </dgm:prSet>
      <dgm:spPr/>
    </dgm:pt>
    <dgm:pt modelId="{8EFD10BF-0F95-4B87-9AC1-58A34A47A737}" type="pres">
      <dgm:prSet presAssocID="{52EB0545-DD91-445A-A150-2842B808B829}" presName="childNode1tx" presStyleLbl="bgAcc1" presStyleIdx="2" presStyleCnt="3">
        <dgm:presLayoutVars>
          <dgm:bulletEnabled val="1"/>
        </dgm:presLayoutVars>
      </dgm:prSet>
      <dgm:spPr/>
    </dgm:pt>
    <dgm:pt modelId="{7B4A82FE-DE6B-4403-A7BE-1C77FFC414CC}" type="pres">
      <dgm:prSet presAssocID="{52EB0545-DD91-445A-A150-2842B808B829}" presName="parentNode1" presStyleLbl="node1" presStyleIdx="2" presStyleCnt="3">
        <dgm:presLayoutVars>
          <dgm:chMax val="1"/>
          <dgm:bulletEnabled val="1"/>
        </dgm:presLayoutVars>
      </dgm:prSet>
      <dgm:spPr/>
    </dgm:pt>
    <dgm:pt modelId="{A7352DDC-89F7-4546-86F2-5515154FE40E}" type="pres">
      <dgm:prSet presAssocID="{52EB0545-DD91-445A-A150-2842B808B829}" presName="connSite1" presStyleCnt="0"/>
      <dgm:spPr/>
    </dgm:pt>
  </dgm:ptLst>
  <dgm:cxnLst>
    <dgm:cxn modelId="{09C56304-7407-4E3B-8C22-37B73D8C1CF1}" srcId="{8A6F5B44-96EB-4F9C-BD9B-2FEA2C71439E}" destId="{0B6257BB-8FAF-467C-8649-67D03D535C54}" srcOrd="0" destOrd="0" parTransId="{C40BD1C0-E2DC-45BC-AB31-373E6822BD6C}" sibTransId="{71BF1412-2FA1-4496-ABE7-09A36CF0A82A}"/>
    <dgm:cxn modelId="{D5EF5034-ECC2-4FDA-807A-FE7D3949EC1C}" srcId="{52EB0545-DD91-445A-A150-2842B808B829}" destId="{CF5CD295-1602-4343-96B2-51F1381B1899}" srcOrd="0" destOrd="0" parTransId="{BE7ACC23-5419-4E50-875B-28C5EF6AE542}" sibTransId="{554C6E52-2CEE-4239-AF15-201335DC63F4}"/>
    <dgm:cxn modelId="{F10D1342-8445-48E9-8B1C-2DA766E47618}" type="presOf" srcId="{F214F402-10A4-45E3-8A79-9B62341B496B}" destId="{8B598630-E5EA-47E6-B66A-82E7C907CCEA}" srcOrd="0" destOrd="0" presId="urn:microsoft.com/office/officeart/2005/8/layout/hProcess4"/>
    <dgm:cxn modelId="{E33BE849-ED27-4CEE-B1B6-D0C31DB98D30}" srcId="{34120957-73CD-47F3-BF6C-219038B5EAFE}" destId="{52EB0545-DD91-445A-A150-2842B808B829}" srcOrd="2" destOrd="0" parTransId="{52118E71-73EA-4111-B83F-28F020D9402F}" sibTransId="{267F22DE-EFEE-499A-AF85-D2DBCEC3BB3F}"/>
    <dgm:cxn modelId="{26362856-7CCA-4A81-B288-386229832534}" srcId="{8A6F5B44-96EB-4F9C-BD9B-2FEA2C71439E}" destId="{29881044-7544-4B7A-91C1-C04F89A1FE43}" srcOrd="2" destOrd="0" parTransId="{EEFA9E11-1960-4B81-9E60-27DFFE86D990}" sibTransId="{D154EEF3-0AB9-4603-9F2D-045A08713955}"/>
    <dgm:cxn modelId="{FBDE9558-5337-43FD-A311-BBB7E2FCCCFD}" srcId="{34120957-73CD-47F3-BF6C-219038B5EAFE}" destId="{0D166395-5B5D-4063-B5FF-B30A6DF0511C}" srcOrd="0" destOrd="0" parTransId="{F5DFE678-9AF2-49A1-8DF7-E0E9501D96E2}" sibTransId="{CCC3650F-4761-4A36-B2B1-F666B1E48C0A}"/>
    <dgm:cxn modelId="{4C34FE6F-6F8E-435E-B836-15C67430C7BC}" type="presOf" srcId="{29881044-7544-4B7A-91C1-C04F89A1FE43}" destId="{BC14E17B-B594-4E4D-9B2D-EB50FFC22FFB}" srcOrd="1" destOrd="3" presId="urn:microsoft.com/office/officeart/2005/8/layout/hProcess4"/>
    <dgm:cxn modelId="{8848BE71-9655-406C-8F2A-23AA6254F374}" type="presOf" srcId="{0D166395-5B5D-4063-B5FF-B30A6DF0511C}" destId="{253353EC-5406-4180-8D59-21F9D609CBA6}" srcOrd="0" destOrd="0" presId="urn:microsoft.com/office/officeart/2005/8/layout/hProcess4"/>
    <dgm:cxn modelId="{F96B3977-101E-4F22-8FEF-EA2603ABD3DF}" type="presOf" srcId="{B732AB5E-46BA-458F-9674-AE67F8EB7608}" destId="{15357857-FF90-4956-8AB5-DFB79E778A7A}" srcOrd="0" destOrd="0" presId="urn:microsoft.com/office/officeart/2005/8/layout/hProcess4"/>
    <dgm:cxn modelId="{389EAF7B-2D1F-4E86-9AE3-982D423A8386}" srcId="{347D2B4F-DC2F-4DDA-A440-357BB4029BC9}" destId="{F214F402-10A4-45E3-8A79-9B62341B496B}" srcOrd="0" destOrd="0" parTransId="{0A5D9B97-98A2-4AE9-9E14-6FF7F5BA6DEA}" sibTransId="{F5361B82-6787-4913-A4C4-CEE8C073349B}"/>
    <dgm:cxn modelId="{3B81B67C-7EE2-41A0-B98D-DD398F3DF1E2}" type="presOf" srcId="{8A6F5B44-96EB-4F9C-BD9B-2FEA2C71439E}" destId="{9BDF52FD-F5F6-418B-9EAB-C772506A7D6B}" srcOrd="0" destOrd="0" presId="urn:microsoft.com/office/officeart/2005/8/layout/hProcess4"/>
    <dgm:cxn modelId="{76187487-C639-4B02-A46A-040509FDAAA1}" type="presOf" srcId="{CF5CD295-1602-4343-96B2-51F1381B1899}" destId="{8CC120C9-D09E-42F0-8061-80814ED6CC27}" srcOrd="0" destOrd="0" presId="urn:microsoft.com/office/officeart/2005/8/layout/hProcess4"/>
    <dgm:cxn modelId="{6236F094-2B22-4E56-84BF-5FED8C7AC9E1}" type="presOf" srcId="{F214F402-10A4-45E3-8A79-9B62341B496B}" destId="{73F51BFF-ACC9-4FFA-9379-F543F299A796}" srcOrd="1" destOrd="0" presId="urn:microsoft.com/office/officeart/2005/8/layout/hProcess4"/>
    <dgm:cxn modelId="{4885F696-E498-4E20-861C-E122D6066DEA}" type="presOf" srcId="{CCC3650F-4761-4A36-B2B1-F666B1E48C0A}" destId="{AD68DCE7-EB95-409A-B890-F75254AEDC6D}" srcOrd="0" destOrd="0" presId="urn:microsoft.com/office/officeart/2005/8/layout/hProcess4"/>
    <dgm:cxn modelId="{1886C79C-7F65-41DD-B602-E2433FDF7E4F}" type="presOf" srcId="{ABEF638B-2B66-485F-83DB-FAA6D874DD0B}" destId="{BC14E17B-B594-4E4D-9B2D-EB50FFC22FFB}" srcOrd="1" destOrd="2" presId="urn:microsoft.com/office/officeart/2005/8/layout/hProcess4"/>
    <dgm:cxn modelId="{33ACCAA2-2D81-4477-8444-F3F1A087D409}" type="presOf" srcId="{ABEF638B-2B66-485F-83DB-FAA6D874DD0B}" destId="{9BDF52FD-F5F6-418B-9EAB-C772506A7D6B}" srcOrd="0" destOrd="2" presId="urn:microsoft.com/office/officeart/2005/8/layout/hProcess4"/>
    <dgm:cxn modelId="{465253AA-2BB8-4E50-9F2F-D2642DCA720B}" type="presOf" srcId="{0B6257BB-8FAF-467C-8649-67D03D535C54}" destId="{BC14E17B-B594-4E4D-9B2D-EB50FFC22FFB}" srcOrd="1" destOrd="1" presId="urn:microsoft.com/office/officeart/2005/8/layout/hProcess4"/>
    <dgm:cxn modelId="{A97052AB-68B4-4A3B-8B76-2F0C450435A7}" type="presOf" srcId="{347D2B4F-DC2F-4DDA-A440-357BB4029BC9}" destId="{28F11F24-57A6-44AC-B677-EDD69AE15163}" srcOrd="0" destOrd="0" presId="urn:microsoft.com/office/officeart/2005/8/layout/hProcess4"/>
    <dgm:cxn modelId="{1597DABC-F246-45BE-AA77-D6EC445702D8}" type="presOf" srcId="{CF5CD295-1602-4343-96B2-51F1381B1899}" destId="{8EFD10BF-0F95-4B87-9AC1-58A34A47A737}" srcOrd="1" destOrd="0" presId="urn:microsoft.com/office/officeart/2005/8/layout/hProcess4"/>
    <dgm:cxn modelId="{199109C7-916C-498A-8DDB-19BB4BF90EEE}" type="presOf" srcId="{0B6257BB-8FAF-467C-8649-67D03D535C54}" destId="{9BDF52FD-F5F6-418B-9EAB-C772506A7D6B}" srcOrd="0" destOrd="1" presId="urn:microsoft.com/office/officeart/2005/8/layout/hProcess4"/>
    <dgm:cxn modelId="{91F876CB-2C34-4986-AE0F-BCF6EF99020A}" type="presOf" srcId="{8A6F5B44-96EB-4F9C-BD9B-2FEA2C71439E}" destId="{BC14E17B-B594-4E4D-9B2D-EB50FFC22FFB}" srcOrd="1" destOrd="0" presId="urn:microsoft.com/office/officeart/2005/8/layout/hProcess4"/>
    <dgm:cxn modelId="{31F93FD4-1F57-4D91-8AD9-B49BFF1A04F5}" srcId="{0D166395-5B5D-4063-B5FF-B30A6DF0511C}" destId="{8A6F5B44-96EB-4F9C-BD9B-2FEA2C71439E}" srcOrd="0" destOrd="0" parTransId="{6A14F663-149B-43EA-96C2-A2A133387626}" sibTransId="{88020613-AC27-4A42-A712-361B3DD76436}"/>
    <dgm:cxn modelId="{EEED75ED-64E7-4ECF-AC68-D91E2AF029A5}" srcId="{8A6F5B44-96EB-4F9C-BD9B-2FEA2C71439E}" destId="{ABEF638B-2B66-485F-83DB-FAA6D874DD0B}" srcOrd="1" destOrd="0" parTransId="{D077135C-440E-4315-9CBD-426AB43D6DDC}" sibTransId="{FFB77C2A-1CCA-4557-B1B1-A53AA2329D6E}"/>
    <dgm:cxn modelId="{C524E2F0-341F-47F4-91F4-C57B65B7C9BE}" type="presOf" srcId="{29881044-7544-4B7A-91C1-C04F89A1FE43}" destId="{9BDF52FD-F5F6-418B-9EAB-C772506A7D6B}" srcOrd="0" destOrd="3" presId="urn:microsoft.com/office/officeart/2005/8/layout/hProcess4"/>
    <dgm:cxn modelId="{DAF777F1-5647-45FE-BC6B-B9AD6E9E37E6}" srcId="{34120957-73CD-47F3-BF6C-219038B5EAFE}" destId="{347D2B4F-DC2F-4DDA-A440-357BB4029BC9}" srcOrd="1" destOrd="0" parTransId="{46A440C8-927F-4C99-9E1D-84E81BB660A6}" sibTransId="{B732AB5E-46BA-458F-9674-AE67F8EB7608}"/>
    <dgm:cxn modelId="{08D7D3F1-AD36-46D4-B900-0CCFE538A6AC}" type="presOf" srcId="{52EB0545-DD91-445A-A150-2842B808B829}" destId="{7B4A82FE-DE6B-4403-A7BE-1C77FFC414CC}" srcOrd="0" destOrd="0" presId="urn:microsoft.com/office/officeart/2005/8/layout/hProcess4"/>
    <dgm:cxn modelId="{C32FE5F3-FB54-4C05-A9F5-7C2E43E9C0B4}" type="presOf" srcId="{34120957-73CD-47F3-BF6C-219038B5EAFE}" destId="{B5D26F1D-82FD-4912-B4AF-6222CC4360C2}" srcOrd="0" destOrd="0" presId="urn:microsoft.com/office/officeart/2005/8/layout/hProcess4"/>
    <dgm:cxn modelId="{A5D1EDD0-DD6F-4637-8AA3-7EC9DE3CBFB5}" type="presParOf" srcId="{B5D26F1D-82FD-4912-B4AF-6222CC4360C2}" destId="{1035C0AE-31E6-4DE8-90B7-95FBE55B0171}" srcOrd="0" destOrd="0" presId="urn:microsoft.com/office/officeart/2005/8/layout/hProcess4"/>
    <dgm:cxn modelId="{5C21B64E-EFA1-464D-AAD6-77DE9A917B99}" type="presParOf" srcId="{B5D26F1D-82FD-4912-B4AF-6222CC4360C2}" destId="{98F68EB0-E08F-4D98-8947-891884ACA3E0}" srcOrd="1" destOrd="0" presId="urn:microsoft.com/office/officeart/2005/8/layout/hProcess4"/>
    <dgm:cxn modelId="{05FDCBE0-6911-4556-832A-87343E193950}" type="presParOf" srcId="{B5D26F1D-82FD-4912-B4AF-6222CC4360C2}" destId="{8942CEB0-1BF4-407E-BA04-C3AD9E7694CE}" srcOrd="2" destOrd="0" presId="urn:microsoft.com/office/officeart/2005/8/layout/hProcess4"/>
    <dgm:cxn modelId="{ED93BC3A-79C8-45D9-9867-931C78199F3E}" type="presParOf" srcId="{8942CEB0-1BF4-407E-BA04-C3AD9E7694CE}" destId="{4E06289F-C5D0-400F-AF30-C475AB7F0843}" srcOrd="0" destOrd="0" presId="urn:microsoft.com/office/officeart/2005/8/layout/hProcess4"/>
    <dgm:cxn modelId="{3A9493DB-F767-4ABB-B96E-5E168A5F2E27}" type="presParOf" srcId="{4E06289F-C5D0-400F-AF30-C475AB7F0843}" destId="{8AEB2039-6E60-4081-A72D-18A729001545}" srcOrd="0" destOrd="0" presId="urn:microsoft.com/office/officeart/2005/8/layout/hProcess4"/>
    <dgm:cxn modelId="{AC10C25E-E37B-412E-A469-AB2D10B8D1CE}" type="presParOf" srcId="{4E06289F-C5D0-400F-AF30-C475AB7F0843}" destId="{9BDF52FD-F5F6-418B-9EAB-C772506A7D6B}" srcOrd="1" destOrd="0" presId="urn:microsoft.com/office/officeart/2005/8/layout/hProcess4"/>
    <dgm:cxn modelId="{4EFFD829-FD55-4BFB-9B8C-EFB4BD3D7C1E}" type="presParOf" srcId="{4E06289F-C5D0-400F-AF30-C475AB7F0843}" destId="{BC14E17B-B594-4E4D-9B2D-EB50FFC22FFB}" srcOrd="2" destOrd="0" presId="urn:microsoft.com/office/officeart/2005/8/layout/hProcess4"/>
    <dgm:cxn modelId="{1297C191-9FDB-4705-934A-4FB3266DC96E}" type="presParOf" srcId="{4E06289F-C5D0-400F-AF30-C475AB7F0843}" destId="{253353EC-5406-4180-8D59-21F9D609CBA6}" srcOrd="3" destOrd="0" presId="urn:microsoft.com/office/officeart/2005/8/layout/hProcess4"/>
    <dgm:cxn modelId="{4432973A-EB4D-4FC8-8AC3-E2BA96733549}" type="presParOf" srcId="{4E06289F-C5D0-400F-AF30-C475AB7F0843}" destId="{0C5DD114-67BF-4D9D-9C82-7CF4D3824356}" srcOrd="4" destOrd="0" presId="urn:microsoft.com/office/officeart/2005/8/layout/hProcess4"/>
    <dgm:cxn modelId="{E8C4A447-37D1-4630-8AD5-54E551EF604F}" type="presParOf" srcId="{8942CEB0-1BF4-407E-BA04-C3AD9E7694CE}" destId="{AD68DCE7-EB95-409A-B890-F75254AEDC6D}" srcOrd="1" destOrd="0" presId="urn:microsoft.com/office/officeart/2005/8/layout/hProcess4"/>
    <dgm:cxn modelId="{C38AF269-5554-4E9F-8BE7-1CD69DE80EBB}" type="presParOf" srcId="{8942CEB0-1BF4-407E-BA04-C3AD9E7694CE}" destId="{844B56C2-E231-4870-B8CC-559DEAB77A26}" srcOrd="2" destOrd="0" presId="urn:microsoft.com/office/officeart/2005/8/layout/hProcess4"/>
    <dgm:cxn modelId="{FDCE5929-ED85-484F-A58C-8D32223938C9}" type="presParOf" srcId="{844B56C2-E231-4870-B8CC-559DEAB77A26}" destId="{2CA3D94A-5D33-45B2-83B3-FA74CD849905}" srcOrd="0" destOrd="0" presId="urn:microsoft.com/office/officeart/2005/8/layout/hProcess4"/>
    <dgm:cxn modelId="{80C317C1-F93E-40BD-AE7A-B974519A492A}" type="presParOf" srcId="{844B56C2-E231-4870-B8CC-559DEAB77A26}" destId="{8B598630-E5EA-47E6-B66A-82E7C907CCEA}" srcOrd="1" destOrd="0" presId="urn:microsoft.com/office/officeart/2005/8/layout/hProcess4"/>
    <dgm:cxn modelId="{4FD21B61-5BAE-4426-AC14-A66F2F38286F}" type="presParOf" srcId="{844B56C2-E231-4870-B8CC-559DEAB77A26}" destId="{73F51BFF-ACC9-4FFA-9379-F543F299A796}" srcOrd="2" destOrd="0" presId="urn:microsoft.com/office/officeart/2005/8/layout/hProcess4"/>
    <dgm:cxn modelId="{57922353-CD69-4F17-9A08-046FD1718619}" type="presParOf" srcId="{844B56C2-E231-4870-B8CC-559DEAB77A26}" destId="{28F11F24-57A6-44AC-B677-EDD69AE15163}" srcOrd="3" destOrd="0" presId="urn:microsoft.com/office/officeart/2005/8/layout/hProcess4"/>
    <dgm:cxn modelId="{CDB8E959-D28A-4139-8195-549E44B4BA58}" type="presParOf" srcId="{844B56C2-E231-4870-B8CC-559DEAB77A26}" destId="{783628B0-D533-41DA-855F-6DD08770A5F1}" srcOrd="4" destOrd="0" presId="urn:microsoft.com/office/officeart/2005/8/layout/hProcess4"/>
    <dgm:cxn modelId="{6403A741-9CAB-472B-9A5C-7899A402F00A}" type="presParOf" srcId="{8942CEB0-1BF4-407E-BA04-C3AD9E7694CE}" destId="{15357857-FF90-4956-8AB5-DFB79E778A7A}" srcOrd="3" destOrd="0" presId="urn:microsoft.com/office/officeart/2005/8/layout/hProcess4"/>
    <dgm:cxn modelId="{0614CC9B-D162-4E86-962A-45CF84BFA651}" type="presParOf" srcId="{8942CEB0-1BF4-407E-BA04-C3AD9E7694CE}" destId="{07726CF4-E760-492D-A22B-FA2FE5F476E5}" srcOrd="4" destOrd="0" presId="urn:microsoft.com/office/officeart/2005/8/layout/hProcess4"/>
    <dgm:cxn modelId="{7B632209-26B3-457E-9A04-C182B6DB41F7}" type="presParOf" srcId="{07726CF4-E760-492D-A22B-FA2FE5F476E5}" destId="{C268C7CF-B7AB-4807-A777-7A9C31D4A21A}" srcOrd="0" destOrd="0" presId="urn:microsoft.com/office/officeart/2005/8/layout/hProcess4"/>
    <dgm:cxn modelId="{27282AEA-224F-402C-BF21-0CB70905177D}" type="presParOf" srcId="{07726CF4-E760-492D-A22B-FA2FE5F476E5}" destId="{8CC120C9-D09E-42F0-8061-80814ED6CC27}" srcOrd="1" destOrd="0" presId="urn:microsoft.com/office/officeart/2005/8/layout/hProcess4"/>
    <dgm:cxn modelId="{A9F1E59D-3905-409F-930E-DF2FB7563F97}" type="presParOf" srcId="{07726CF4-E760-492D-A22B-FA2FE5F476E5}" destId="{8EFD10BF-0F95-4B87-9AC1-58A34A47A737}" srcOrd="2" destOrd="0" presId="urn:microsoft.com/office/officeart/2005/8/layout/hProcess4"/>
    <dgm:cxn modelId="{6786E153-F07A-4CE1-B670-9C9B36B3E10E}" type="presParOf" srcId="{07726CF4-E760-492D-A22B-FA2FE5F476E5}" destId="{7B4A82FE-DE6B-4403-A7BE-1C77FFC414CC}" srcOrd="3" destOrd="0" presId="urn:microsoft.com/office/officeart/2005/8/layout/hProcess4"/>
    <dgm:cxn modelId="{56178F41-24BA-499B-9D04-28637045B1E4}" type="presParOf" srcId="{07726CF4-E760-492D-A22B-FA2FE5F476E5}" destId="{A7352DDC-89F7-4546-86F2-5515154FE40E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DF52FD-F5F6-418B-9EAB-C772506A7D6B}">
      <dsp:nvSpPr>
        <dsp:cNvPr id="0" name=""/>
        <dsp:cNvSpPr/>
      </dsp:nvSpPr>
      <dsp:spPr>
        <a:xfrm>
          <a:off x="4339" y="1586063"/>
          <a:ext cx="2343784" cy="25544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b="1" i="1" u="sng" kern="1200" dirty="0"/>
            <a:t>Facilitator starts the session</a:t>
          </a:r>
          <a:endParaRPr lang="en-US" sz="1200" kern="1200" dirty="0"/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5-10 minutes welcome and icebreaker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10 minute Fresh Start video, 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10-15 minutes facilitator introduces the discussion board (with results e.g. weight, HbA1c, </a:t>
          </a:r>
          <a:r>
            <a:rPr lang="en-GB" sz="1200" kern="1200" dirty="0" err="1"/>
            <a:t>etc</a:t>
          </a:r>
          <a:r>
            <a:rPr lang="en-GB" sz="1200" kern="1200" dirty="0"/>
            <a:t>) captures questions from patients</a:t>
          </a:r>
        </a:p>
      </dsp:txBody>
      <dsp:txXfrm>
        <a:off x="63125" y="1644849"/>
        <a:ext cx="2226212" cy="1889518"/>
      </dsp:txXfrm>
    </dsp:sp>
    <dsp:sp modelId="{AD68DCE7-EB95-409A-B890-F75254AEDC6D}">
      <dsp:nvSpPr>
        <dsp:cNvPr id="0" name=""/>
        <dsp:cNvSpPr/>
      </dsp:nvSpPr>
      <dsp:spPr>
        <a:xfrm>
          <a:off x="2205082" y="2247353"/>
          <a:ext cx="2466274" cy="2466274"/>
        </a:xfrm>
        <a:prstGeom prst="leftCircularArrow">
          <a:avLst>
            <a:gd name="adj1" fmla="val 2466"/>
            <a:gd name="adj2" fmla="val 298600"/>
            <a:gd name="adj3" fmla="val 1676767"/>
            <a:gd name="adj4" fmla="val 8627145"/>
            <a:gd name="adj5" fmla="val 287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3353EC-5406-4180-8D59-21F9D609CBA6}">
      <dsp:nvSpPr>
        <dsp:cNvPr id="0" name=""/>
        <dsp:cNvSpPr/>
      </dsp:nvSpPr>
      <dsp:spPr>
        <a:xfrm>
          <a:off x="504055" y="3728363"/>
          <a:ext cx="2083363" cy="7476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i="1" u="none" kern="1200" dirty="0"/>
            <a:t>Clinician arrives in the session</a:t>
          </a:r>
          <a:endParaRPr lang="en-US" sz="1600" u="none" kern="1200" dirty="0"/>
        </a:p>
      </dsp:txBody>
      <dsp:txXfrm>
        <a:off x="525953" y="3750261"/>
        <a:ext cx="2039567" cy="703845"/>
      </dsp:txXfrm>
    </dsp:sp>
    <dsp:sp modelId="{8B598630-E5EA-47E6-B66A-82E7C907CCEA}">
      <dsp:nvSpPr>
        <dsp:cNvPr id="0" name=""/>
        <dsp:cNvSpPr/>
      </dsp:nvSpPr>
      <dsp:spPr>
        <a:xfrm>
          <a:off x="2898131" y="1894518"/>
          <a:ext cx="2343784" cy="19331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25-30 minutes clinician answers questions</a:t>
          </a:r>
          <a:endParaRPr lang="en-US" sz="1200" kern="1200" dirty="0"/>
        </a:p>
      </dsp:txBody>
      <dsp:txXfrm>
        <a:off x="2942618" y="2353248"/>
        <a:ext cx="2254810" cy="1429915"/>
      </dsp:txXfrm>
    </dsp:sp>
    <dsp:sp modelId="{15357857-FF90-4956-8AB5-DFB79E778A7A}">
      <dsp:nvSpPr>
        <dsp:cNvPr id="0" name=""/>
        <dsp:cNvSpPr/>
      </dsp:nvSpPr>
      <dsp:spPr>
        <a:xfrm>
          <a:off x="5233596" y="1099780"/>
          <a:ext cx="2725887" cy="2725887"/>
        </a:xfrm>
        <a:prstGeom prst="circularArrow">
          <a:avLst>
            <a:gd name="adj1" fmla="val 2231"/>
            <a:gd name="adj2" fmla="val 268701"/>
            <a:gd name="adj3" fmla="val 19555788"/>
            <a:gd name="adj4" fmla="val 12575511"/>
            <a:gd name="adj5" fmla="val 260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F11F24-57A6-44AC-B677-EDD69AE15163}">
      <dsp:nvSpPr>
        <dsp:cNvPr id="0" name=""/>
        <dsp:cNvSpPr/>
      </dsp:nvSpPr>
      <dsp:spPr>
        <a:xfrm>
          <a:off x="3418972" y="1480275"/>
          <a:ext cx="2083363" cy="8284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i="1" kern="1200" dirty="0"/>
            <a:t>Clinician leaves</a:t>
          </a:r>
          <a:endParaRPr lang="en-US" sz="1600" i="1" kern="1200" dirty="0"/>
        </a:p>
      </dsp:txBody>
      <dsp:txXfrm>
        <a:off x="3443237" y="1504540"/>
        <a:ext cx="2034833" cy="779955"/>
      </dsp:txXfrm>
    </dsp:sp>
    <dsp:sp modelId="{8CC120C9-D09E-42F0-8061-80814ED6CC27}">
      <dsp:nvSpPr>
        <dsp:cNvPr id="0" name=""/>
        <dsp:cNvSpPr/>
      </dsp:nvSpPr>
      <dsp:spPr>
        <a:xfrm>
          <a:off x="5791922" y="1894518"/>
          <a:ext cx="2343784" cy="19331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b="1" kern="1200" dirty="0"/>
            <a:t>Facilitator </a:t>
          </a:r>
          <a:r>
            <a:rPr lang="en-GB" sz="1200" kern="1200" dirty="0"/>
            <a:t>completes 25-30 minutes goal setting and action planning with patients using motivational interviewing</a:t>
          </a:r>
          <a:endParaRPr lang="en-US" sz="1200" kern="1200" dirty="0"/>
        </a:p>
      </dsp:txBody>
      <dsp:txXfrm>
        <a:off x="5836409" y="1939005"/>
        <a:ext cx="2254810" cy="1429915"/>
      </dsp:txXfrm>
    </dsp:sp>
    <dsp:sp modelId="{7B4A82FE-DE6B-4403-A7BE-1C77FFC414CC}">
      <dsp:nvSpPr>
        <dsp:cNvPr id="0" name=""/>
        <dsp:cNvSpPr/>
      </dsp:nvSpPr>
      <dsp:spPr>
        <a:xfrm>
          <a:off x="6312763" y="3413407"/>
          <a:ext cx="2083363" cy="8284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i="1" kern="1200" dirty="0"/>
            <a:t>Facilitator</a:t>
          </a:r>
          <a:r>
            <a:rPr lang="en-GB" sz="1600" kern="1200" dirty="0"/>
            <a:t> </a:t>
          </a:r>
          <a:r>
            <a:rPr lang="en-GB" sz="1600" b="1" i="1" kern="1200" dirty="0"/>
            <a:t>wraps up</a:t>
          </a:r>
          <a:endParaRPr lang="en-US" sz="1600" b="1" i="1" kern="1200" dirty="0"/>
        </a:p>
      </dsp:txBody>
      <dsp:txXfrm>
        <a:off x="6337028" y="3437672"/>
        <a:ext cx="2034833" cy="7799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64634-9EDF-8647-A2AC-B599A3DD2E22}" type="datetimeFigureOut">
              <a:rPr lang="en-US" smtClean="0"/>
              <a:t>7/18/22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EB4ED6-C62C-2341-9258-51B913358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27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Are practices happy to release pharmacists on a </a:t>
            </a:r>
            <a:r>
              <a:rPr lang="en-US" dirty="0" err="1"/>
              <a:t>rota</a:t>
            </a:r>
            <a:r>
              <a:rPr lang="en-US" dirty="0"/>
              <a:t> basis to support a session a week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EB4ED6-C62C-2341-9258-51B9133587D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991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Include reserve basis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EB4ED6-C62C-2341-9258-51B9133587D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35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Search on S1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EB4ED6-C62C-2341-9258-51B9133587D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477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57201-4BB5-EE41-88FD-17C846E1CD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44A692-77A5-CC46-9AE6-980A6C2A31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10C264-63FA-AF4C-B82D-3A36DCD7E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6FEF0-C9DA-9447-B7BD-EA8E7328649E}" type="datetimeFigureOut">
              <a:rPr lang="en-US" smtClean="0"/>
              <a:t>7/18/22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ADA6C7-3EB8-C04A-80DE-147CDFF40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246E91-0DFD-474B-AB3E-74C4D23ED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E7DE3-376A-FA41-A655-32C1ECA77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34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47986-69A3-6042-A6A5-15CA8B1EB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7E764C-19EC-9F4D-AEEE-A75BF5AB4D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121A82-888A-904E-AEB8-F5670A78B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6FEF0-C9DA-9447-B7BD-EA8E7328649E}" type="datetimeFigureOut">
              <a:rPr lang="en-US" smtClean="0"/>
              <a:t>7/18/22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326A70-B77A-DE4D-8E88-10135B97C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9C9F67-A140-214F-ADFB-EE4164144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E7DE3-376A-FA41-A655-32C1ECA77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670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4C1739-FA2C-154F-8E7A-8473F08C91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F776F6-6599-A54F-BD2D-C778CB19BA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1AE3AE-849D-CD4C-841C-0E57AD84F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6FEF0-C9DA-9447-B7BD-EA8E7328649E}" type="datetimeFigureOut">
              <a:rPr lang="en-US" smtClean="0"/>
              <a:t>7/18/22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C274C6-6A0E-E945-AFA6-F6D016531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AECE05-9687-D44E-9630-8CA3F66C1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E7DE3-376A-FA41-A655-32C1ECA77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788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xternal present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0" y="6093296"/>
            <a:ext cx="121920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>
            <a:lvl1pPr algn="l">
              <a:defRPr sz="28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3503712" y="6331138"/>
            <a:ext cx="2844800" cy="365125"/>
          </a:xfrm>
        </p:spPr>
        <p:txBody>
          <a:bodyPr/>
          <a:lstStyle/>
          <a:p>
            <a:fld id="{A35ED499-0348-4CEE-B142-08422DCEE97C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575733" y="1700213"/>
            <a:ext cx="10991851" cy="4392612"/>
          </a:xfrm>
        </p:spPr>
        <p:txBody>
          <a:bodyPr/>
          <a:lstStyle>
            <a:lvl1pPr marL="342900" indent="-342900">
              <a:buClr>
                <a:schemeClr val="tx2"/>
              </a:buClr>
              <a:buFont typeface="Arial" pitchFamily="34" charset="0"/>
              <a:buChar char="•"/>
              <a:defRPr sz="2400">
                <a:latin typeface="Arial" pitchFamily="34" charset="0"/>
                <a:cs typeface="Arial" pitchFamily="34" charset="0"/>
              </a:defRPr>
            </a:lvl1pPr>
            <a:lvl2pPr marL="971550" indent="-514350">
              <a:buClr>
                <a:schemeClr val="tx2"/>
              </a:buClr>
              <a:buFont typeface="Courier New" pitchFamily="49" charset="0"/>
              <a:buChar char="o"/>
              <a:defRPr sz="1400"/>
            </a:lvl2pPr>
            <a:lvl3pPr marL="1143000" indent="-228600">
              <a:buClr>
                <a:schemeClr val="tx2"/>
              </a:buClr>
              <a:buFont typeface="Wingdings" pitchFamily="2" charset="2"/>
              <a:buChar char="§"/>
              <a:defRPr sz="1200"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2438" y="6218604"/>
            <a:ext cx="1791455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277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F1956-D261-CA4E-AE21-13642B2C3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D99045-DD4F-784E-BDCC-7F077AFFF5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55A819-6EF2-484B-9851-CCFA0E087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6FEF0-C9DA-9447-B7BD-EA8E7328649E}" type="datetimeFigureOut">
              <a:rPr lang="en-US" smtClean="0"/>
              <a:t>7/18/22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8BC3A9-F81A-B844-82B8-55D9A6212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1DCDFC-2BD3-D543-9831-636DE1460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E7DE3-376A-FA41-A655-32C1ECA77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749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79B7F-CA48-F341-9E11-2D0BB6014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D6A4B4-0856-5D40-AB57-48FF57B87E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65C0F-4B90-FD44-853E-3F4D71B50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6FEF0-C9DA-9447-B7BD-EA8E7328649E}" type="datetimeFigureOut">
              <a:rPr lang="en-US" smtClean="0"/>
              <a:t>7/18/22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2048E8-F83F-5641-8C5B-2EB6B4416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774644-F025-9241-93CF-82B0C6857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E7DE3-376A-FA41-A655-32C1ECA77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433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3158D-A061-F841-9DF4-3B57AB89B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848BD8-5959-0048-9162-28CD744335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A7118E-B5E4-5F46-92A8-A9711DBAD3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ED9D49-6B02-124C-B092-823A39DB1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6FEF0-C9DA-9447-B7BD-EA8E7328649E}" type="datetimeFigureOut">
              <a:rPr lang="en-US" smtClean="0"/>
              <a:t>7/18/22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83DB9E-A411-BF49-9BBA-754FC8D93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ABD874-80CD-2546-9173-80561C0FF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E7DE3-376A-FA41-A655-32C1ECA77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705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BDCAA-7DDD-AA48-8ABD-CB28BA76A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40EDC2-A658-F049-A7D6-6839A413ED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A1F2D4-78E7-C849-962C-18D17F8288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7AFE0C-3692-D640-8ED8-232F4C3CF6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9C7AD6-B3D9-884F-BFD2-8AB78B8CAA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323AAE-6468-1B42-8849-41496B97E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6FEF0-C9DA-9447-B7BD-EA8E7328649E}" type="datetimeFigureOut">
              <a:rPr lang="en-US" smtClean="0"/>
              <a:t>7/18/22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BC05D7-EA5A-D347-BA5E-ABD3E98F1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815C06-E61A-7842-9AA8-BA892239F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E7DE3-376A-FA41-A655-32C1ECA77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27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B374B-D8D2-B048-9985-179FB4737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1B6AAE-97BF-9A4A-AA78-556622C37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6FEF0-C9DA-9447-B7BD-EA8E7328649E}" type="datetimeFigureOut">
              <a:rPr lang="en-US" smtClean="0"/>
              <a:t>7/18/22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B9FB3C-3651-594A-8B67-049ED7422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ECB1D5-76EF-714E-B20A-92574A5AB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E7DE3-376A-FA41-A655-32C1ECA77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55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3752B9-BA93-1241-A563-4BD0CD76B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6FEF0-C9DA-9447-B7BD-EA8E7328649E}" type="datetimeFigureOut">
              <a:rPr lang="en-US" smtClean="0"/>
              <a:t>7/18/22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A85956-F645-0F4A-B58F-20335C8ED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5FA23A-2720-8242-BC4E-ADD3CED80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E7DE3-376A-FA41-A655-32C1ECA77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124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37AF3-9B65-454F-8673-38B02D467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6F8BD-2BE2-9D4C-99A5-B8887B6986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514881-CE39-D144-ACE7-7E4A9E6D3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F04458-C4FC-6747-89F3-97BF1C1E7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6FEF0-C9DA-9447-B7BD-EA8E7328649E}" type="datetimeFigureOut">
              <a:rPr lang="en-US" smtClean="0"/>
              <a:t>7/18/22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588919-8701-654F-AE98-4D1FDE209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6BF4B4-5E16-6847-B3B3-93BBE7782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E7DE3-376A-FA41-A655-32C1ECA77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37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1147D-122C-CD48-AC5C-B0E6BAB8F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1B427D-3DBE-F246-B45C-D35A9557D3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1ABA3B-2144-3144-88F5-0D9CCD99D6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548051-BF42-B74F-A8E8-299140D3F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6FEF0-C9DA-9447-B7BD-EA8E7328649E}" type="datetimeFigureOut">
              <a:rPr lang="en-US" smtClean="0"/>
              <a:t>7/18/22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F02425-74BC-784F-93AC-4E7C99B4B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83F7A9-FB6D-E84B-9D71-A354E2871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E7DE3-376A-FA41-A655-32C1ECA77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551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6855D2-B4FF-5F43-AD3C-EC5F89135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DF5FE8-F70A-AB4C-8D43-B75FAB50BB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468CEB-7E33-5048-A639-385E7DD3C7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6FEF0-C9DA-9447-B7BD-EA8E7328649E}" type="datetimeFigureOut">
              <a:rPr lang="en-US" smtClean="0"/>
              <a:t>7/18/22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96DE09-2AFE-1A41-BB00-C92748C00F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E5864B-0E11-394C-A8A7-C5B3B330AF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E7DE3-376A-FA41-A655-32C1ECA77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344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82327-D4B8-EE43-8D01-9A8796F925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VGC Diabetes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F38756-B41C-9B44-A5F1-6581A201137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Brompton PCN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907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Resources </a:t>
            </a:r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383" y="1796073"/>
            <a:ext cx="8801233" cy="4351338"/>
          </a:xfrm>
        </p:spPr>
      </p:pic>
    </p:spTree>
    <p:extLst>
      <p:ext uri="{BB962C8B-B14F-4D97-AF65-F5344CB8AC3E}">
        <p14:creationId xmlns:p14="http://schemas.microsoft.com/office/powerpoint/2010/main" val="7084497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795" t="12853" r="20506" b="14926"/>
          <a:stretch/>
        </p:blipFill>
        <p:spPr>
          <a:xfrm>
            <a:off x="1714500" y="307731"/>
            <a:ext cx="7719646" cy="534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331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1F513-6E65-2C4E-BED4-725FAA816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Progress- Appointments (data from November 1 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071AC96-F76F-7646-8EFD-D11FEADE17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7182933"/>
              </p:ext>
            </p:extLst>
          </p:nvPr>
        </p:nvGraphicFramePr>
        <p:xfrm>
          <a:off x="838200" y="1551827"/>
          <a:ext cx="8316685" cy="3754346"/>
        </p:xfrm>
        <a:graphic>
          <a:graphicData uri="http://schemas.openxmlformats.org/drawingml/2006/table">
            <a:tbl>
              <a:tblPr/>
              <a:tblGrid>
                <a:gridCol w="2950778">
                  <a:extLst>
                    <a:ext uri="{9D8B030D-6E8A-4147-A177-3AD203B41FA5}">
                      <a16:colId xmlns:a16="http://schemas.microsoft.com/office/drawing/2014/main" val="3069601497"/>
                    </a:ext>
                  </a:extLst>
                </a:gridCol>
                <a:gridCol w="1616350">
                  <a:extLst>
                    <a:ext uri="{9D8B030D-6E8A-4147-A177-3AD203B41FA5}">
                      <a16:colId xmlns:a16="http://schemas.microsoft.com/office/drawing/2014/main" val="38313433"/>
                    </a:ext>
                  </a:extLst>
                </a:gridCol>
                <a:gridCol w="1601314">
                  <a:extLst>
                    <a:ext uri="{9D8B030D-6E8A-4147-A177-3AD203B41FA5}">
                      <a16:colId xmlns:a16="http://schemas.microsoft.com/office/drawing/2014/main" val="1667675928"/>
                    </a:ext>
                  </a:extLst>
                </a:gridCol>
                <a:gridCol w="917185">
                  <a:extLst>
                    <a:ext uri="{9D8B030D-6E8A-4147-A177-3AD203B41FA5}">
                      <a16:colId xmlns:a16="http://schemas.microsoft.com/office/drawing/2014/main" val="1672161771"/>
                    </a:ext>
                  </a:extLst>
                </a:gridCol>
                <a:gridCol w="1231058">
                  <a:extLst>
                    <a:ext uri="{9D8B030D-6E8A-4147-A177-3AD203B41FA5}">
                      <a16:colId xmlns:a16="http://schemas.microsoft.com/office/drawing/2014/main" val="2793416502"/>
                    </a:ext>
                  </a:extLst>
                </a:gridCol>
              </a:tblGrid>
              <a:tr h="274695"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Practice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Booked (future)</a:t>
                      </a:r>
                      <a:endParaRPr lang="en-GB" sz="18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Did Not Attend</a:t>
                      </a:r>
                      <a:endParaRPr lang="en-GB" sz="18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Finished</a:t>
                      </a:r>
                      <a:endParaRPr lang="en-GB" sz="18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Grand Total</a:t>
                      </a:r>
                      <a:endParaRPr lang="en-GB" sz="18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113119"/>
                  </a:ext>
                </a:extLst>
              </a:tr>
              <a:tr h="395560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80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GB" sz="18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GB" sz="18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GB" sz="18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2883440"/>
                  </a:ext>
                </a:extLst>
              </a:tr>
              <a:tr h="274695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GB" sz="18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GB" sz="18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GB" sz="18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en-GB" sz="18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9036768"/>
                  </a:ext>
                </a:extLst>
              </a:tr>
              <a:tr h="274695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GB" sz="18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GB" sz="18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GB" sz="18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en-GB" sz="18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5757896"/>
                  </a:ext>
                </a:extLst>
              </a:tr>
              <a:tr h="274695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GB" sz="18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GB" sz="18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GB" sz="18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en-GB" sz="18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6502720"/>
                  </a:ext>
                </a:extLst>
              </a:tr>
              <a:tr h="395560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E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80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80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GB" sz="18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GB" sz="18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2359577"/>
                  </a:ext>
                </a:extLst>
              </a:tr>
              <a:tr h="274695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F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GB" sz="18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GB" sz="18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GB" sz="18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en-GB" sz="18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2990323"/>
                  </a:ext>
                </a:extLst>
              </a:tr>
              <a:tr h="276626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G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en-GB" sz="18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en-GB" sz="18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  <a:endParaRPr lang="en-GB" sz="18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  <a:endParaRPr lang="en-GB" sz="18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9868792"/>
                  </a:ext>
                </a:extLst>
              </a:tr>
              <a:tr h="395560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80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GB" sz="18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en-GB" sz="18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en-GB" sz="18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2737590"/>
                  </a:ext>
                </a:extLst>
              </a:tr>
              <a:tr h="274695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GB" sz="18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endParaRPr lang="en-GB" sz="18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GB" sz="18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  <a:endParaRPr lang="en-GB" sz="18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0138150"/>
                  </a:ext>
                </a:extLst>
              </a:tr>
              <a:tr h="274695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J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en-GB" sz="18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  <a:endParaRPr lang="en-GB" sz="18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en-GB" sz="18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  <a:endParaRPr lang="en-GB" sz="18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3244517"/>
                  </a:ext>
                </a:extLst>
              </a:tr>
              <a:tr h="274695"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Grand Total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  <a:endParaRPr lang="en-GB" sz="18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  <a:endParaRPr lang="en-GB" sz="18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  <a:endParaRPr lang="en-GB" sz="18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160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4168591"/>
                  </a:ext>
                </a:extLst>
              </a:tr>
            </a:tbl>
          </a:graphicData>
        </a:graphic>
      </p:graphicFrame>
      <p:sp>
        <p:nvSpPr>
          <p:cNvPr id="9" name="Rectangle 1">
            <a:extLst>
              <a:ext uri="{FF2B5EF4-FFF2-40B4-BE49-F238E27FC236}">
                <a16:creationId xmlns:a16="http://schemas.microsoft.com/office/drawing/2014/main" id="{ACD27AEC-B140-2141-83E3-4C0642C788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6125" y="27320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 </a:t>
            </a:r>
            <a:endParaRPr kumimoji="0" lang="en-US" alt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C00162-A500-114D-8CFF-593B432BBE42}"/>
              </a:ext>
            </a:extLst>
          </p:cNvPr>
          <p:cNvSpPr txBox="1"/>
          <p:nvPr/>
        </p:nvSpPr>
        <p:spPr>
          <a:xfrm>
            <a:off x="972273" y="5671595"/>
            <a:ext cx="6678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Approximately 50% DNA rate with VGC (less with F2F) </a:t>
            </a:r>
          </a:p>
        </p:txBody>
      </p:sp>
    </p:spTree>
    <p:extLst>
      <p:ext uri="{BB962C8B-B14F-4D97-AF65-F5344CB8AC3E}">
        <p14:creationId xmlns:p14="http://schemas.microsoft.com/office/powerpoint/2010/main" val="32315994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92E79-56C0-9941-8BD8-EAC117018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Lesson’s Learnt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0C37AB-DB62-304F-AB71-945829AB04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8962"/>
            <a:ext cx="10515600" cy="4788001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sz="3700" b="1" dirty="0"/>
              <a:t>What worked well?</a:t>
            </a:r>
          </a:p>
          <a:p>
            <a:r>
              <a:rPr lang="en-US" sz="3700" dirty="0"/>
              <a:t>We held several steering/co-design groups with PCN team ahead of starting</a:t>
            </a:r>
          </a:p>
          <a:p>
            <a:r>
              <a:rPr lang="en-US" sz="3700" dirty="0"/>
              <a:t>We set up a team </a:t>
            </a:r>
            <a:r>
              <a:rPr lang="en-US" sz="3700" dirty="0" err="1"/>
              <a:t>whatsapp</a:t>
            </a:r>
            <a:r>
              <a:rPr lang="en-US" sz="3700" dirty="0"/>
              <a:t> group to help trouble shoot any issues </a:t>
            </a:r>
          </a:p>
          <a:p>
            <a:r>
              <a:rPr lang="en-US" sz="3700" dirty="0"/>
              <a:t>Using Clinical Lead’s practice as host practice meant easier oversight over clinic bookings </a:t>
            </a:r>
          </a:p>
          <a:p>
            <a:r>
              <a:rPr lang="en-US" sz="3700" dirty="0"/>
              <a:t>We were proactive to help improve attendance  -  texting the day before, calling on the day if did not turn up</a:t>
            </a:r>
          </a:p>
          <a:p>
            <a:r>
              <a:rPr lang="en-US" sz="3700" dirty="0"/>
              <a:t>F2F worked well for older patients</a:t>
            </a:r>
          </a:p>
          <a:p>
            <a:r>
              <a:rPr lang="en-US" sz="3700" dirty="0"/>
              <a:t>Good feedback from participants</a:t>
            </a:r>
          </a:p>
          <a:p>
            <a:r>
              <a:rPr lang="en-US" sz="3700" dirty="0"/>
              <a:t>GP clinical lead driving operations and regular presentation of target achievement at PCN meeting to increase PCN engagement</a:t>
            </a:r>
          </a:p>
          <a:p>
            <a:r>
              <a:rPr lang="en-US" sz="3700" dirty="0"/>
              <a:t>Diverse PCN lead team which worked well</a:t>
            </a:r>
          </a:p>
          <a:p>
            <a:pPr marL="0" indent="0">
              <a:buNone/>
            </a:pPr>
            <a:r>
              <a:rPr lang="en-US" sz="3700" b="1" dirty="0"/>
              <a:t>What were the challenges?</a:t>
            </a:r>
          </a:p>
          <a:p>
            <a:r>
              <a:rPr lang="en-US" sz="3700" dirty="0"/>
              <a:t>Variable engagement from practices with some practices contributing more</a:t>
            </a:r>
          </a:p>
          <a:p>
            <a:r>
              <a:rPr lang="en-US" sz="3700" dirty="0"/>
              <a:t>Difficulty with recruiting the numbers we had hoped for</a:t>
            </a:r>
          </a:p>
          <a:p>
            <a:r>
              <a:rPr lang="en-US" sz="3700" dirty="0"/>
              <a:t>High DNA rates despite efforts to reduce this -  unclear what driving factors were</a:t>
            </a:r>
          </a:p>
          <a:p>
            <a:r>
              <a:rPr lang="en-US" sz="3700" dirty="0"/>
              <a:t>Many patients found they had technical issues on the day</a:t>
            </a:r>
          </a:p>
          <a:p>
            <a:r>
              <a:rPr lang="en-US" sz="3700" dirty="0"/>
              <a:t>Due to blood bottle shortage/primary care pressures, many had not had up to date care plans and so it was difficult to consult meaningfully 1:1  -  sessions felt at times more like group education only</a:t>
            </a:r>
          </a:p>
          <a:p>
            <a:r>
              <a:rPr lang="en-US" sz="3700" dirty="0"/>
              <a:t>Cost vs benefit  -  staff cost to be considered against difficult KPI to achieve</a:t>
            </a:r>
          </a:p>
          <a:p>
            <a:r>
              <a:rPr lang="en-US" sz="3700" dirty="0"/>
              <a:t>Some patients would prefer to be seen by own GP/practice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994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15357-4CBF-AD49-840D-C561A0C9E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Brompton PCN Lead Team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9A1378E-E035-0946-BD08-DD518C371D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8408713"/>
              </p:ext>
            </p:extLst>
          </p:nvPr>
        </p:nvGraphicFramePr>
        <p:xfrm>
          <a:off x="959853" y="1690688"/>
          <a:ext cx="6680199" cy="32433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93577">
                  <a:extLst>
                    <a:ext uri="{9D8B030D-6E8A-4147-A177-3AD203B41FA5}">
                      <a16:colId xmlns:a16="http://schemas.microsoft.com/office/drawing/2014/main" val="3201165280"/>
                    </a:ext>
                  </a:extLst>
                </a:gridCol>
                <a:gridCol w="2544240">
                  <a:extLst>
                    <a:ext uri="{9D8B030D-6E8A-4147-A177-3AD203B41FA5}">
                      <a16:colId xmlns:a16="http://schemas.microsoft.com/office/drawing/2014/main" val="3710927504"/>
                    </a:ext>
                  </a:extLst>
                </a:gridCol>
                <a:gridCol w="1842382">
                  <a:extLst>
                    <a:ext uri="{9D8B030D-6E8A-4147-A177-3AD203B41FA5}">
                      <a16:colId xmlns:a16="http://schemas.microsoft.com/office/drawing/2014/main" val="3528537643"/>
                    </a:ext>
                  </a:extLst>
                </a:gridCol>
              </a:tblGrid>
              <a:tr h="217238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Facilitators 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Name 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Role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0149503"/>
                  </a:ext>
                </a:extLst>
              </a:tr>
              <a:tr h="217238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Jenny Becker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IAPT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3693506"/>
                  </a:ext>
                </a:extLst>
              </a:tr>
              <a:tr h="217238">
                <a:tc>
                  <a:txBody>
                    <a:bodyPr/>
                    <a:lstStyle/>
                    <a:p>
                      <a:pPr algn="l" fontAlgn="b"/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Erin Kirby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SPLW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12605281"/>
                  </a:ext>
                </a:extLst>
              </a:tr>
              <a:tr h="217238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Clinicians 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Connie Jughan-minton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GP 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84266933"/>
                  </a:ext>
                </a:extLst>
              </a:tr>
              <a:tr h="217238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PCN Pharmacists 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25931232"/>
                  </a:ext>
                </a:extLst>
              </a:tr>
              <a:tr h="217238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Aasim Galal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98355821"/>
                  </a:ext>
                </a:extLst>
              </a:tr>
              <a:tr h="217238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Soobia Israr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38613023"/>
                  </a:ext>
                </a:extLst>
              </a:tr>
              <a:tr h="217238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Mary Anan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33741338"/>
                  </a:ext>
                </a:extLst>
              </a:tr>
              <a:tr h="217238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Sarah Greer 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73819093"/>
                  </a:ext>
                </a:extLst>
              </a:tr>
              <a:tr h="217238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Hanan 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11180304"/>
                  </a:ext>
                </a:extLst>
              </a:tr>
              <a:tr h="217238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Rinku Patel 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Pharmacist 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55890819"/>
                  </a:ext>
                </a:extLst>
              </a:tr>
              <a:tr h="217238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Louise </a:t>
                      </a:r>
                      <a:r>
                        <a:rPr lang="en-GB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Farmery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Nurse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62439223"/>
                  </a:ext>
                </a:extLst>
              </a:tr>
              <a:tr h="217238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Administrator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>
                          <a:effectLst/>
                        </a:rPr>
                        <a:t>Elleni</a:t>
                      </a:r>
                      <a:r>
                        <a:rPr lang="en-GB" sz="1100" u="none" strike="noStrike" baseline="0" dirty="0">
                          <a:effectLst/>
                        </a:rPr>
                        <a:t> </a:t>
                      </a:r>
                      <a:r>
                        <a:rPr lang="en-GB" sz="1100" u="none" strike="noStrike" baseline="0" dirty="0" err="1">
                          <a:effectLst/>
                        </a:rPr>
                        <a:t>Sikin</a:t>
                      </a:r>
                      <a:r>
                        <a:rPr lang="en-GB" sz="1100" u="none" strike="noStrike" baseline="0" dirty="0">
                          <a:effectLst/>
                        </a:rPr>
                        <a:t> 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2802955"/>
                  </a:ext>
                </a:extLst>
              </a:tr>
              <a:tr h="217238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Management/finances 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Warwick Young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Practice manager 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67107801"/>
                  </a:ext>
                </a:extLst>
              </a:tr>
              <a:tr h="20203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Clinical Director Lead 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Anna Cantlay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GP 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3065107"/>
                  </a:ext>
                </a:extLst>
              </a:tr>
            </a:tbl>
          </a:graphicData>
        </a:graphic>
      </p:graphicFrame>
      <p:sp>
        <p:nvSpPr>
          <p:cNvPr id="5" name="Right Brace 4">
            <a:extLst>
              <a:ext uri="{FF2B5EF4-FFF2-40B4-BE49-F238E27FC236}">
                <a16:creationId xmlns:a16="http://schemas.microsoft.com/office/drawing/2014/main" id="{C1258245-CC4C-CB4F-93A4-E16E36AEE537}"/>
              </a:ext>
            </a:extLst>
          </p:cNvPr>
          <p:cNvSpPr/>
          <p:nvPr/>
        </p:nvSpPr>
        <p:spPr>
          <a:xfrm>
            <a:off x="8109284" y="938463"/>
            <a:ext cx="385011" cy="4415590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1E9912-B40C-7F4E-95EC-1127741F875B}"/>
              </a:ext>
            </a:extLst>
          </p:cNvPr>
          <p:cNvSpPr txBox="1"/>
          <p:nvPr/>
        </p:nvSpPr>
        <p:spPr>
          <a:xfrm>
            <a:off x="8574505" y="2033337"/>
            <a:ext cx="27792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 sessions a week </a:t>
            </a:r>
          </a:p>
          <a:p>
            <a:endParaRPr lang="en-US" dirty="0"/>
          </a:p>
          <a:p>
            <a:r>
              <a:rPr lang="en-US" dirty="0"/>
              <a:t>90 mins/session </a:t>
            </a:r>
          </a:p>
          <a:p>
            <a:endParaRPr lang="en-US" dirty="0"/>
          </a:p>
          <a:p>
            <a:r>
              <a:rPr lang="en-US" dirty="0"/>
              <a:t>8-12 patients a session</a:t>
            </a:r>
          </a:p>
          <a:p>
            <a:endParaRPr lang="en-US" dirty="0"/>
          </a:p>
          <a:p>
            <a:r>
              <a:rPr lang="en-US" dirty="0"/>
              <a:t>For 6m (Sept-March)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595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B6F05-DB04-0D43-80A2-860F3BA90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7.5% Practice Target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388FE29-8F1F-CC4A-8929-0712592AB2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0711355"/>
              </p:ext>
            </p:extLst>
          </p:nvPr>
        </p:nvGraphicFramePr>
        <p:xfrm>
          <a:off x="674694" y="1537266"/>
          <a:ext cx="6343984" cy="37115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36621">
                  <a:extLst>
                    <a:ext uri="{9D8B030D-6E8A-4147-A177-3AD203B41FA5}">
                      <a16:colId xmlns:a16="http://schemas.microsoft.com/office/drawing/2014/main" val="2857447858"/>
                    </a:ext>
                  </a:extLst>
                </a:gridCol>
                <a:gridCol w="1729046">
                  <a:extLst>
                    <a:ext uri="{9D8B030D-6E8A-4147-A177-3AD203B41FA5}">
                      <a16:colId xmlns:a16="http://schemas.microsoft.com/office/drawing/2014/main" val="3643719748"/>
                    </a:ext>
                  </a:extLst>
                </a:gridCol>
                <a:gridCol w="1878317">
                  <a:extLst>
                    <a:ext uri="{9D8B030D-6E8A-4147-A177-3AD203B41FA5}">
                      <a16:colId xmlns:a16="http://schemas.microsoft.com/office/drawing/2014/main" val="3342060542"/>
                    </a:ext>
                  </a:extLst>
                </a:gridCol>
              </a:tblGrid>
              <a:tr h="285503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Surgery 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T2DM list 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7.5%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8857191"/>
                  </a:ext>
                </a:extLst>
              </a:tr>
              <a:tr h="285503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Earls Court Surgery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166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48175825"/>
                  </a:ext>
                </a:extLst>
              </a:tr>
              <a:tr h="285503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Emperor's Gate Surgery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142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10.65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97067823"/>
                  </a:ext>
                </a:extLst>
              </a:tr>
              <a:tr h="285503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Kensington Park Medical Centre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235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17.6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01990461"/>
                  </a:ext>
                </a:extLst>
              </a:tr>
              <a:tr h="285503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Knightsbridge Medical Centre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327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24.5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9883366"/>
                  </a:ext>
                </a:extLst>
              </a:tr>
              <a:tr h="285503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Royal Hospital Chelsea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80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6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79021610"/>
                  </a:ext>
                </a:extLst>
              </a:tr>
              <a:tr h="285503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Scarsdale Medical Centre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178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13.5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17353058"/>
                  </a:ext>
                </a:extLst>
              </a:tr>
              <a:tr h="285503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Stanhope Mews West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278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45632863"/>
                  </a:ext>
                </a:extLst>
              </a:tr>
              <a:tr h="285503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The Abingdon Medical Practice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258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19.5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0962202"/>
                  </a:ext>
                </a:extLst>
              </a:tr>
              <a:tr h="285503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The Chelsea Practice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154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11.5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55778747"/>
                  </a:ext>
                </a:extLst>
              </a:tr>
              <a:tr h="285503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The Good Practice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193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14.4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04784943"/>
                  </a:ext>
                </a:extLst>
              </a:tr>
              <a:tr h="285503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The Redcliffe Surgery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354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26.55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09521569"/>
                  </a:ext>
                </a:extLst>
              </a:tr>
              <a:tr h="285503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TOTAL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2365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177.4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31390555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825154" y="1433146"/>
            <a:ext cx="3332284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/>
            <a:r>
              <a:rPr lang="en-GB" sz="1600" dirty="0"/>
              <a:t>% achievement has been adjusted to:</a:t>
            </a:r>
          </a:p>
          <a:p>
            <a:pPr marL="342900" indent="-342900" fontAlgn="base">
              <a:buFont typeface="Wingdings" panose="05000000000000000000" pitchFamily="2" charset="2"/>
              <a:buChar char="Ø"/>
            </a:pPr>
            <a:r>
              <a:rPr lang="en-GB" sz="1600" dirty="0"/>
              <a:t>5% over baseline to reach 50% of payment</a:t>
            </a:r>
          </a:p>
          <a:p>
            <a:pPr marL="342900" indent="-342900" fontAlgn="base">
              <a:buFont typeface="Wingdings" panose="05000000000000000000" pitchFamily="2" charset="2"/>
              <a:buChar char="Ø"/>
            </a:pPr>
            <a:r>
              <a:rPr lang="en-GB" sz="1600" dirty="0"/>
              <a:t>7.5% over baseline to  reach 100% of payment</a:t>
            </a:r>
          </a:p>
          <a:p>
            <a:pPr marL="342900" indent="-342900" fontAlgn="base">
              <a:buFont typeface="Wingdings" panose="05000000000000000000" pitchFamily="2" charset="2"/>
              <a:buChar char="Ø"/>
            </a:pPr>
            <a:endParaRPr lang="en-GB" sz="2000" dirty="0"/>
          </a:p>
          <a:p>
            <a:pPr marL="342900" indent="-342900" fontAlgn="base"/>
            <a:r>
              <a:rPr lang="en-GB" sz="1600" dirty="0"/>
              <a:t>Payment is based on number of patients </a:t>
            </a:r>
            <a:r>
              <a:rPr lang="en-GB" sz="1600" b="1" i="1" u="sng" dirty="0"/>
              <a:t>starting </a:t>
            </a:r>
            <a:r>
              <a:rPr lang="en-GB" sz="1600" dirty="0"/>
              <a:t>a VGC (i.e. attending one session), however there is a quality metric in place to understand how many people with diabetes attend the 2nd and 3rd sessions</a:t>
            </a:r>
          </a:p>
          <a:p>
            <a:pPr marL="342900" indent="-342900" fontAlgn="base"/>
            <a:endParaRPr lang="en-GB" sz="1600" dirty="0"/>
          </a:p>
          <a:p>
            <a:pPr marL="342900" indent="-342900" fontAlgn="base"/>
            <a:r>
              <a:rPr lang="en-GB" sz="1600" dirty="0"/>
              <a:t>Targets set based on numbers at in March 2022, therefore = </a:t>
            </a:r>
            <a:r>
              <a:rPr lang="en-GB" sz="1600" b="1" dirty="0"/>
              <a:t>190 </a:t>
            </a:r>
            <a:r>
              <a:rPr lang="en-GB" sz="1600" dirty="0"/>
              <a:t>based on expected population growth</a:t>
            </a:r>
          </a:p>
        </p:txBody>
      </p:sp>
    </p:spTree>
    <p:extLst>
      <p:ext uri="{BB962C8B-B14F-4D97-AF65-F5344CB8AC3E}">
        <p14:creationId xmlns:p14="http://schemas.microsoft.com/office/powerpoint/2010/main" val="627421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CAAEC-C0E6-394F-843E-3AEBC6DB5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Finding /</a:t>
            </a:r>
            <a:r>
              <a:rPr lang="en-US" dirty="0" err="1"/>
              <a:t>Prioritisation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4DEADC-3F84-314F-B162-2983AF2E87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/>
              <a:t>Searches run at practice level</a:t>
            </a:r>
          </a:p>
          <a:p>
            <a:r>
              <a:rPr lang="en-GB" dirty="0"/>
              <a:t>BMI &gt;30</a:t>
            </a:r>
          </a:p>
          <a:p>
            <a:r>
              <a:rPr lang="en-GB" dirty="0"/>
              <a:t>Hba1c &gt;58 in &lt;70yr, hba1c &gt;65 in &gt;70yr</a:t>
            </a:r>
          </a:p>
          <a:p>
            <a:r>
              <a:rPr lang="en-GB" dirty="0"/>
              <a:t>BAME </a:t>
            </a:r>
          </a:p>
          <a:p>
            <a:r>
              <a:rPr lang="en-GB" dirty="0"/>
              <a:t>CVD complication </a:t>
            </a:r>
          </a:p>
          <a:p>
            <a:r>
              <a:rPr lang="en-GB" dirty="0"/>
              <a:t>High risk feet </a:t>
            </a:r>
          </a:p>
          <a:p>
            <a:r>
              <a:rPr lang="en-GB" dirty="0" err="1"/>
              <a:t>egfr</a:t>
            </a:r>
            <a:r>
              <a:rPr lang="en-GB" dirty="0"/>
              <a:t> &lt;45</a:t>
            </a:r>
          </a:p>
          <a:p>
            <a:r>
              <a:rPr lang="en-GB" dirty="0"/>
              <a:t>Proteinuria </a:t>
            </a:r>
          </a:p>
          <a:p>
            <a:r>
              <a:rPr lang="en-GB" dirty="0"/>
              <a:t>Exclusion are those engaged with REWIND. </a:t>
            </a:r>
          </a:p>
          <a:p>
            <a:endParaRPr lang="en-GB" dirty="0"/>
          </a:p>
          <a:p>
            <a:r>
              <a:rPr lang="en-GB" dirty="0"/>
              <a:t>Changed in 2</a:t>
            </a:r>
            <a:r>
              <a:rPr lang="en-GB" baseline="30000" dirty="0"/>
              <a:t>nd</a:t>
            </a:r>
            <a:r>
              <a:rPr lang="en-GB" dirty="0"/>
              <a:t> recruitment round to ALL T2 diabetics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339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Host Clinic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One PCN host clinic on S1</a:t>
            </a:r>
          </a:p>
          <a:p>
            <a:r>
              <a:rPr lang="en-GB" dirty="0"/>
              <a:t>Practices booked in via remote booking function </a:t>
            </a:r>
          </a:p>
          <a:p>
            <a:r>
              <a:rPr lang="en-GB" dirty="0"/>
              <a:t>PCN Lead team given smart card access/Data sharing agreements </a:t>
            </a:r>
          </a:p>
        </p:txBody>
      </p:sp>
    </p:spTree>
    <p:extLst>
      <p:ext uri="{BB962C8B-B14F-4D97-AF65-F5344CB8AC3E}">
        <p14:creationId xmlns:p14="http://schemas.microsoft.com/office/powerpoint/2010/main" val="1616660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191CD-BE33-1648-92BB-46FE81151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Supporting recruitment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82B53B-4C02-7A4B-9F52-20051FB44C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Joint approach with practices and PCN </a:t>
            </a:r>
          </a:p>
          <a:p>
            <a:r>
              <a:rPr lang="en-US" dirty="0"/>
              <a:t>PCN lead admin for VGC spent time in practices calling patients </a:t>
            </a:r>
          </a:p>
          <a:p>
            <a:r>
              <a:rPr lang="en-US" dirty="0"/>
              <a:t>Towards the end offered a mix of F2F in the practice and virtual to increase attendance </a:t>
            </a:r>
          </a:p>
          <a:p>
            <a:r>
              <a:rPr lang="en-US" dirty="0"/>
              <a:t>Booking numbers /practice presented at PCN meetings </a:t>
            </a:r>
          </a:p>
        </p:txBody>
      </p:sp>
    </p:spTree>
    <p:extLst>
      <p:ext uri="{BB962C8B-B14F-4D97-AF65-F5344CB8AC3E}">
        <p14:creationId xmlns:p14="http://schemas.microsoft.com/office/powerpoint/2010/main" val="3119926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016013" y="1496626"/>
            <a:ext cx="8375998" cy="417646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base"/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847528" y="260648"/>
            <a:ext cx="8136904" cy="93610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en-GB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064448" y="6309321"/>
            <a:ext cx="405408" cy="365125"/>
          </a:xfrm>
        </p:spPr>
        <p:txBody>
          <a:bodyPr/>
          <a:lstStyle/>
          <a:p>
            <a:fld id="{E83DCA9C-FA30-4648-A492-4585E3027D27}" type="slidenum">
              <a:rPr lang="en-GB" smtClean="0"/>
              <a:t>7</a:t>
            </a:fld>
            <a:endParaRPr lang="en-GB" dirty="0"/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4088411457"/>
              </p:ext>
            </p:extLst>
          </p:nvPr>
        </p:nvGraphicFramePr>
        <p:xfrm>
          <a:off x="1781467" y="-57761"/>
          <a:ext cx="8400467" cy="5722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20464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495695C-CBA2-F342-A3E4-21E5E87D0E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7378" y="188603"/>
            <a:ext cx="8729677" cy="6168834"/>
          </a:xfrm>
        </p:spPr>
      </p:pic>
    </p:spTree>
    <p:extLst>
      <p:ext uri="{BB962C8B-B14F-4D97-AF65-F5344CB8AC3E}">
        <p14:creationId xmlns:p14="http://schemas.microsoft.com/office/powerpoint/2010/main" val="2600506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Brompton PCN Teams &gt; General &gt; Diabetes VGC</a:t>
            </a:r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24" y="1778488"/>
            <a:ext cx="8877675" cy="4351338"/>
          </a:xfrm>
        </p:spPr>
      </p:pic>
    </p:spTree>
    <p:extLst>
      <p:ext uri="{BB962C8B-B14F-4D97-AF65-F5344CB8AC3E}">
        <p14:creationId xmlns:p14="http://schemas.microsoft.com/office/powerpoint/2010/main" val="7402488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6d5dbf8-e469-437e-8e82-e6148fcede3d">
      <Terms xmlns="http://schemas.microsoft.com/office/infopath/2007/PartnerControls"/>
    </lcf76f155ced4ddcb4097134ff3c332f>
    <TaxCatchAll xmlns="23c4ded0-77c3-459a-bb69-8f6a8d7895f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EAA6B62BF990F438D258CD6F87895DC" ma:contentTypeVersion="18" ma:contentTypeDescription="Create a new document." ma:contentTypeScope="" ma:versionID="69b4646a8550159a9eab1ce318e51463">
  <xsd:schema xmlns:xsd="http://www.w3.org/2001/XMLSchema" xmlns:xs="http://www.w3.org/2001/XMLSchema" xmlns:p="http://schemas.microsoft.com/office/2006/metadata/properties" xmlns:ns2="76d5dbf8-e469-437e-8e82-e6148fcede3d" xmlns:ns3="23c4ded0-77c3-459a-bb69-8f6a8d7895f0" targetNamespace="http://schemas.microsoft.com/office/2006/metadata/properties" ma:root="true" ma:fieldsID="b4ad1462a40e3cf1f4ff737fb2734eeb" ns2:_="" ns3:_="">
    <xsd:import namespace="76d5dbf8-e469-437e-8e82-e6148fcede3d"/>
    <xsd:import namespace="23c4ded0-77c3-459a-bb69-8f6a8d7895f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d5dbf8-e469-437e-8e82-e6148fcede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630dcd94-a1fa-48c6-bee1-49bfb50e02e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c4ded0-77c3-459a-bb69-8f6a8d7895f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d278c995-04ff-4ff9-bedb-d87f68b6eea8}" ma:internalName="TaxCatchAll" ma:showField="CatchAllData" ma:web="23c4ded0-77c3-459a-bb69-8f6a8d7895f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6008290-A809-4581-A5EC-EB7A91EC3A7C}">
  <ds:schemaRefs>
    <ds:schemaRef ds:uri="http://purl.org/dc/elements/1.1/"/>
    <ds:schemaRef ds:uri="http://schemas.microsoft.com/office/infopath/2007/PartnerControls"/>
    <ds:schemaRef ds:uri="23c4ded0-77c3-459a-bb69-8f6a8d7895f0"/>
    <ds:schemaRef ds:uri="http://www.w3.org/XML/1998/namespace"/>
    <ds:schemaRef ds:uri="http://schemas.microsoft.com/office/2006/documentManagement/types"/>
    <ds:schemaRef ds:uri="http://purl.org/dc/terms/"/>
    <ds:schemaRef ds:uri="76d5dbf8-e469-437e-8e82-e6148fcede3d"/>
    <ds:schemaRef ds:uri="http://schemas.microsoft.com/office/2006/metadata/properties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E9D7995-2B72-4E8F-BA23-5A2DEF7577D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AA6DF08-2C5C-4EBD-B355-B4E5AC649C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d5dbf8-e469-437e-8e82-e6148fcede3d"/>
    <ds:schemaRef ds:uri="23c4ded0-77c3-459a-bb69-8f6a8d7895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1394</TotalTime>
  <Words>746</Words>
  <Application>Microsoft Macintosh PowerPoint</Application>
  <PresentationFormat>Widescreen</PresentationFormat>
  <Paragraphs>203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Courier New</vt:lpstr>
      <vt:lpstr>Times New Roman</vt:lpstr>
      <vt:lpstr>Wingdings</vt:lpstr>
      <vt:lpstr>Office Theme</vt:lpstr>
      <vt:lpstr>VGC Diabetes</vt:lpstr>
      <vt:lpstr>Brompton PCN Lead Team </vt:lpstr>
      <vt:lpstr>7.5% Practice Target </vt:lpstr>
      <vt:lpstr>Case Finding /Prioritisation </vt:lpstr>
      <vt:lpstr>Host Clinic </vt:lpstr>
      <vt:lpstr>Supporting recruitment </vt:lpstr>
      <vt:lpstr>PowerPoint Presentation</vt:lpstr>
      <vt:lpstr>PowerPoint Presentation</vt:lpstr>
      <vt:lpstr>Brompton PCN Teams &gt; General &gt; Diabetes VGC</vt:lpstr>
      <vt:lpstr>Resources </vt:lpstr>
      <vt:lpstr>PowerPoint Presentation</vt:lpstr>
      <vt:lpstr>Progress- Appointments (data from November 1 </vt:lpstr>
      <vt:lpstr>Lesson’s Learnt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Diabetes VGC Level 1 ES</dc:title>
  <dc:creator>Anna Cantlay</dc:creator>
  <cp:lastModifiedBy>Rusne Zalnoraite</cp:lastModifiedBy>
  <cp:revision>27</cp:revision>
  <dcterms:created xsi:type="dcterms:W3CDTF">2021-07-07T19:19:37Z</dcterms:created>
  <dcterms:modified xsi:type="dcterms:W3CDTF">2022-07-18T11:20:12Z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0x010100EEAA6B62BF990F438D258CD6F87895DC</vt:lpwstr>
  </property>
</Properties>
</file>