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1pPr>
    <a:lvl2pPr marL="210038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2pPr>
    <a:lvl3pPr marL="420075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3pPr>
    <a:lvl4pPr marL="630113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4pPr>
    <a:lvl5pPr marL="840151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5pPr>
    <a:lvl6pPr marL="1050188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6pPr>
    <a:lvl7pPr marL="1260226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7pPr>
    <a:lvl8pPr marL="1470264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8pPr>
    <a:lvl9pPr marL="1680301" algn="l" defTabSz="420075" rtl="0" eaLnBrk="1" latinLnBrk="0" hangingPunct="1">
      <a:defRPr sz="8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1" userDrawn="1">
          <p15:clr>
            <a:srgbClr val="A4A3A4"/>
          </p15:clr>
        </p15:guide>
        <p15:guide id="2" pos="1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94626"/>
  </p:normalViewPr>
  <p:slideViewPr>
    <p:cSldViewPr snapToGrid="0">
      <p:cViewPr varScale="1">
        <p:scale>
          <a:sx n="74" d="100"/>
          <a:sy n="74" d="100"/>
        </p:scale>
        <p:origin x="3720" y="66"/>
      </p:cViewPr>
      <p:guideLst>
        <p:guide orient="horz" pos="1001"/>
        <p:guide pos="13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C7542-C9C3-8A46-A2FB-AB70F296972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82EAE-20CA-B44E-B410-B113311C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82EAE-20CA-B44E-B410-B113311C7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1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04" y="987363"/>
            <a:ext cx="3526971" cy="6812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407" y="1801091"/>
            <a:ext cx="2904565" cy="8122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2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7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08299" y="127283"/>
            <a:ext cx="933610" cy="2711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69" y="127283"/>
            <a:ext cx="2731674" cy="2711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2" y="2042414"/>
            <a:ext cx="3526971" cy="631265"/>
          </a:xfrm>
        </p:spPr>
        <p:txBody>
          <a:bodyPr anchor="t"/>
          <a:lstStyle>
            <a:lvl1pPr algn="l">
              <a:defRPr sz="18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772" y="1347140"/>
            <a:ext cx="3526971" cy="695274"/>
          </a:xfrm>
        </p:spPr>
        <p:txBody>
          <a:bodyPr anchor="b"/>
          <a:lstStyle>
            <a:lvl1pPr marL="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1pPr>
            <a:lvl2pPr marL="207477" indent="0">
              <a:buNone/>
              <a:defRPr sz="817">
                <a:solidFill>
                  <a:schemeClr val="tx1">
                    <a:tint val="75000"/>
                  </a:schemeClr>
                </a:solidFill>
              </a:defRPr>
            </a:lvl2pPr>
            <a:lvl3pPr marL="414955" indent="0">
              <a:buNone/>
              <a:defRPr sz="726">
                <a:solidFill>
                  <a:schemeClr val="tx1">
                    <a:tint val="75000"/>
                  </a:schemeClr>
                </a:solidFill>
              </a:defRPr>
            </a:lvl3pPr>
            <a:lvl4pPr marL="622432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4pPr>
            <a:lvl5pPr marL="829909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5pPr>
            <a:lvl6pPr marL="1037387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6pPr>
            <a:lvl7pPr marL="1244864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7pPr>
            <a:lvl8pPr marL="1452342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8pPr>
            <a:lvl9pPr marL="1659819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69" y="741626"/>
            <a:ext cx="1832642" cy="2097594"/>
          </a:xfrm>
        </p:spPr>
        <p:txBody>
          <a:bodyPr/>
          <a:lstStyle>
            <a:lvl1pPr>
              <a:defRPr sz="1271"/>
            </a:lvl1pPr>
            <a:lvl2pPr>
              <a:defRPr sz="1089"/>
            </a:lvl2pPr>
            <a:lvl3pPr>
              <a:defRPr sz="908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9267" y="741626"/>
            <a:ext cx="1832642" cy="2097594"/>
          </a:xfrm>
        </p:spPr>
        <p:txBody>
          <a:bodyPr/>
          <a:lstStyle>
            <a:lvl1pPr>
              <a:defRPr sz="1271"/>
            </a:lvl1pPr>
            <a:lvl2pPr>
              <a:defRPr sz="1089"/>
            </a:lvl2pPr>
            <a:lvl3pPr>
              <a:defRPr sz="908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69" y="711461"/>
            <a:ext cx="1833363" cy="296503"/>
          </a:xfrm>
        </p:spPr>
        <p:txBody>
          <a:bodyPr anchor="b"/>
          <a:lstStyle>
            <a:lvl1pPr marL="0" indent="0">
              <a:buNone/>
              <a:defRPr sz="1089" b="1"/>
            </a:lvl1pPr>
            <a:lvl2pPr marL="207477" indent="0">
              <a:buNone/>
              <a:defRPr sz="908" b="1"/>
            </a:lvl2pPr>
            <a:lvl3pPr marL="414955" indent="0">
              <a:buNone/>
              <a:defRPr sz="817" b="1"/>
            </a:lvl3pPr>
            <a:lvl4pPr marL="622432" indent="0">
              <a:buNone/>
              <a:defRPr sz="726" b="1"/>
            </a:lvl4pPr>
            <a:lvl5pPr marL="829909" indent="0">
              <a:buNone/>
              <a:defRPr sz="726" b="1"/>
            </a:lvl5pPr>
            <a:lvl6pPr marL="1037387" indent="0">
              <a:buNone/>
              <a:defRPr sz="726" b="1"/>
            </a:lvl6pPr>
            <a:lvl7pPr marL="1244864" indent="0">
              <a:buNone/>
              <a:defRPr sz="726" b="1"/>
            </a:lvl7pPr>
            <a:lvl8pPr marL="1452342" indent="0">
              <a:buNone/>
              <a:defRPr sz="726" b="1"/>
            </a:lvl8pPr>
            <a:lvl9pPr marL="1659819" indent="0">
              <a:buNone/>
              <a:defRPr sz="7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469" y="1007964"/>
            <a:ext cx="1833363" cy="1831256"/>
          </a:xfrm>
        </p:spPr>
        <p:txBody>
          <a:bodyPr/>
          <a:lstStyle>
            <a:lvl1pPr>
              <a:defRPr sz="1089"/>
            </a:lvl1pPr>
            <a:lvl2pPr>
              <a:defRPr sz="908"/>
            </a:lvl2pPr>
            <a:lvl3pPr>
              <a:defRPr sz="817"/>
            </a:lvl3pPr>
            <a:lvl4pPr>
              <a:defRPr sz="726"/>
            </a:lvl4pPr>
            <a:lvl5pPr>
              <a:defRPr sz="726"/>
            </a:lvl5pPr>
            <a:lvl6pPr>
              <a:defRPr sz="726"/>
            </a:lvl6pPr>
            <a:lvl7pPr>
              <a:defRPr sz="726"/>
            </a:lvl7pPr>
            <a:lvl8pPr>
              <a:defRPr sz="726"/>
            </a:lvl8pPr>
            <a:lvl9pPr>
              <a:defRPr sz="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07827" y="711461"/>
            <a:ext cx="1834083" cy="296503"/>
          </a:xfrm>
        </p:spPr>
        <p:txBody>
          <a:bodyPr anchor="b"/>
          <a:lstStyle>
            <a:lvl1pPr marL="0" indent="0">
              <a:buNone/>
              <a:defRPr sz="1089" b="1"/>
            </a:lvl1pPr>
            <a:lvl2pPr marL="207477" indent="0">
              <a:buNone/>
              <a:defRPr sz="908" b="1"/>
            </a:lvl2pPr>
            <a:lvl3pPr marL="414955" indent="0">
              <a:buNone/>
              <a:defRPr sz="817" b="1"/>
            </a:lvl3pPr>
            <a:lvl4pPr marL="622432" indent="0">
              <a:buNone/>
              <a:defRPr sz="726" b="1"/>
            </a:lvl4pPr>
            <a:lvl5pPr marL="829909" indent="0">
              <a:buNone/>
              <a:defRPr sz="726" b="1"/>
            </a:lvl5pPr>
            <a:lvl6pPr marL="1037387" indent="0">
              <a:buNone/>
              <a:defRPr sz="726" b="1"/>
            </a:lvl6pPr>
            <a:lvl7pPr marL="1244864" indent="0">
              <a:buNone/>
              <a:defRPr sz="726" b="1"/>
            </a:lvl7pPr>
            <a:lvl8pPr marL="1452342" indent="0">
              <a:buNone/>
              <a:defRPr sz="726" b="1"/>
            </a:lvl8pPr>
            <a:lvl9pPr marL="1659819" indent="0">
              <a:buNone/>
              <a:defRPr sz="7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07827" y="1007964"/>
            <a:ext cx="1834083" cy="1831256"/>
          </a:xfrm>
        </p:spPr>
        <p:txBody>
          <a:bodyPr/>
          <a:lstStyle>
            <a:lvl1pPr>
              <a:defRPr sz="1089"/>
            </a:lvl1pPr>
            <a:lvl2pPr>
              <a:defRPr sz="908"/>
            </a:lvl2pPr>
            <a:lvl3pPr>
              <a:defRPr sz="817"/>
            </a:lvl3pPr>
            <a:lvl4pPr>
              <a:defRPr sz="726"/>
            </a:lvl4pPr>
            <a:lvl5pPr>
              <a:defRPr sz="726"/>
            </a:lvl5pPr>
            <a:lvl6pPr>
              <a:defRPr sz="726"/>
            </a:lvl6pPr>
            <a:lvl7pPr>
              <a:defRPr sz="726"/>
            </a:lvl7pPr>
            <a:lvl8pPr>
              <a:defRPr sz="726"/>
            </a:lvl8pPr>
            <a:lvl9pPr>
              <a:defRPr sz="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69" y="126547"/>
            <a:ext cx="1365117" cy="538561"/>
          </a:xfrm>
        </p:spPr>
        <p:txBody>
          <a:bodyPr anchor="b"/>
          <a:lstStyle>
            <a:lvl1pPr algn="l">
              <a:defRPr sz="9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291" y="126547"/>
            <a:ext cx="2319618" cy="2712673"/>
          </a:xfrm>
        </p:spPr>
        <p:txBody>
          <a:bodyPr/>
          <a:lstStyle>
            <a:lvl1pPr>
              <a:defRPr sz="1452"/>
            </a:lvl1pPr>
            <a:lvl2pPr>
              <a:defRPr sz="1271"/>
            </a:lvl2pPr>
            <a:lvl3pPr>
              <a:defRPr sz="1089"/>
            </a:lvl3pPr>
            <a:lvl4pPr>
              <a:defRPr sz="908"/>
            </a:lvl4pPr>
            <a:lvl5pPr>
              <a:defRPr sz="908"/>
            </a:lvl5pPr>
            <a:lvl6pPr>
              <a:defRPr sz="908"/>
            </a:lvl6pPr>
            <a:lvl7pPr>
              <a:defRPr sz="908"/>
            </a:lvl7pPr>
            <a:lvl8pPr>
              <a:defRPr sz="908"/>
            </a:lvl8pPr>
            <a:lvl9pPr>
              <a:defRPr sz="9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469" y="665109"/>
            <a:ext cx="1365117" cy="2174111"/>
          </a:xfrm>
        </p:spPr>
        <p:txBody>
          <a:bodyPr/>
          <a:lstStyle>
            <a:lvl1pPr marL="0" indent="0">
              <a:buNone/>
              <a:defRPr sz="635"/>
            </a:lvl1pPr>
            <a:lvl2pPr marL="207477" indent="0">
              <a:buNone/>
              <a:defRPr sz="545"/>
            </a:lvl2pPr>
            <a:lvl3pPr marL="414955" indent="0">
              <a:buNone/>
              <a:defRPr sz="454"/>
            </a:lvl3pPr>
            <a:lvl4pPr marL="622432" indent="0">
              <a:buNone/>
              <a:defRPr sz="408"/>
            </a:lvl4pPr>
            <a:lvl5pPr marL="829909" indent="0">
              <a:buNone/>
              <a:defRPr sz="408"/>
            </a:lvl5pPr>
            <a:lvl6pPr marL="1037387" indent="0">
              <a:buNone/>
              <a:defRPr sz="408"/>
            </a:lvl6pPr>
            <a:lvl7pPr marL="1244864" indent="0">
              <a:buNone/>
              <a:defRPr sz="408"/>
            </a:lvl7pPr>
            <a:lvl8pPr marL="1452342" indent="0">
              <a:buNone/>
              <a:defRPr sz="408"/>
            </a:lvl8pPr>
            <a:lvl9pPr marL="1659819" indent="0">
              <a:buNone/>
              <a:defRPr sz="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307" y="2224877"/>
            <a:ext cx="2489627" cy="262659"/>
          </a:xfrm>
        </p:spPr>
        <p:txBody>
          <a:bodyPr anchor="b"/>
          <a:lstStyle>
            <a:lvl1pPr algn="l">
              <a:defRPr sz="9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3307" y="283996"/>
            <a:ext cx="2489627" cy="1907037"/>
          </a:xfrm>
        </p:spPr>
        <p:txBody>
          <a:bodyPr/>
          <a:lstStyle>
            <a:lvl1pPr marL="0" indent="0">
              <a:buNone/>
              <a:defRPr sz="1452"/>
            </a:lvl1pPr>
            <a:lvl2pPr marL="207477" indent="0">
              <a:buNone/>
              <a:defRPr sz="1271"/>
            </a:lvl2pPr>
            <a:lvl3pPr marL="414955" indent="0">
              <a:buNone/>
              <a:defRPr sz="1089"/>
            </a:lvl3pPr>
            <a:lvl4pPr marL="622432" indent="0">
              <a:buNone/>
              <a:defRPr sz="908"/>
            </a:lvl4pPr>
            <a:lvl5pPr marL="829909" indent="0">
              <a:buNone/>
              <a:defRPr sz="908"/>
            </a:lvl5pPr>
            <a:lvl6pPr marL="1037387" indent="0">
              <a:buNone/>
              <a:defRPr sz="908"/>
            </a:lvl6pPr>
            <a:lvl7pPr marL="1244864" indent="0">
              <a:buNone/>
              <a:defRPr sz="908"/>
            </a:lvl7pPr>
            <a:lvl8pPr marL="1452342" indent="0">
              <a:buNone/>
              <a:defRPr sz="908"/>
            </a:lvl8pPr>
            <a:lvl9pPr marL="1659819" indent="0">
              <a:buNone/>
              <a:defRPr sz="90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307" y="2487536"/>
            <a:ext cx="2489627" cy="373020"/>
          </a:xfrm>
        </p:spPr>
        <p:txBody>
          <a:bodyPr/>
          <a:lstStyle>
            <a:lvl1pPr marL="0" indent="0">
              <a:buNone/>
              <a:defRPr sz="635"/>
            </a:lvl1pPr>
            <a:lvl2pPr marL="207477" indent="0">
              <a:buNone/>
              <a:defRPr sz="545"/>
            </a:lvl2pPr>
            <a:lvl3pPr marL="414955" indent="0">
              <a:buNone/>
              <a:defRPr sz="454"/>
            </a:lvl3pPr>
            <a:lvl4pPr marL="622432" indent="0">
              <a:buNone/>
              <a:defRPr sz="408"/>
            </a:lvl4pPr>
            <a:lvl5pPr marL="829909" indent="0">
              <a:buNone/>
              <a:defRPr sz="408"/>
            </a:lvl5pPr>
            <a:lvl6pPr marL="1037387" indent="0">
              <a:buNone/>
              <a:defRPr sz="408"/>
            </a:lvl6pPr>
            <a:lvl7pPr marL="1244864" indent="0">
              <a:buNone/>
              <a:defRPr sz="408"/>
            </a:lvl7pPr>
            <a:lvl8pPr marL="1452342" indent="0">
              <a:buNone/>
              <a:defRPr sz="408"/>
            </a:lvl8pPr>
            <a:lvl9pPr marL="1659819" indent="0">
              <a:buNone/>
              <a:defRPr sz="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69" y="127283"/>
            <a:ext cx="3734440" cy="52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69" y="741626"/>
            <a:ext cx="3734440" cy="2097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69" y="2945902"/>
            <a:ext cx="968188" cy="169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704" y="2945902"/>
            <a:ext cx="1313970" cy="169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73721" y="2945902"/>
            <a:ext cx="968188" cy="169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4955" rtl="0" eaLnBrk="1" latinLnBrk="0" hangingPunct="1">
        <a:spcBef>
          <a:spcPct val="0"/>
        </a:spcBef>
        <a:buNone/>
        <a:defRPr sz="19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608" indent="-155608" algn="l" defTabSz="414955" rtl="0" eaLnBrk="1" latinLnBrk="0" hangingPunct="1">
        <a:spcBef>
          <a:spcPct val="20000"/>
        </a:spcBef>
        <a:buFont typeface="Arial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1pPr>
      <a:lvl2pPr marL="337151" indent="-129673" algn="l" defTabSz="414955" rtl="0" eaLnBrk="1" latinLnBrk="0" hangingPunct="1">
        <a:spcBef>
          <a:spcPct val="20000"/>
        </a:spcBef>
        <a:buFont typeface="Arial" pitchFamily="34" charset="0"/>
        <a:buChar char="–"/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518693" indent="-103739" algn="l" defTabSz="414955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3pPr>
      <a:lvl4pPr marL="726171" indent="-103739" algn="l" defTabSz="414955" rtl="0" eaLnBrk="1" latinLnBrk="0" hangingPunct="1">
        <a:spcBef>
          <a:spcPct val="20000"/>
        </a:spcBef>
        <a:buFont typeface="Arial" pitchFamily="34" charset="0"/>
        <a:buChar char="–"/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33648" indent="-103739" algn="l" defTabSz="414955" rtl="0" eaLnBrk="1" latinLnBrk="0" hangingPunct="1">
        <a:spcBef>
          <a:spcPct val="20000"/>
        </a:spcBef>
        <a:buFont typeface="Arial" pitchFamily="34" charset="0"/>
        <a:buChar char="»"/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41125" indent="-103739" algn="l" defTabSz="414955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48603" indent="-103739" algn="l" defTabSz="414955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556080" indent="-103739" algn="l" defTabSz="414955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763558" indent="-103739" algn="l" defTabSz="414955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1pPr>
      <a:lvl2pPr marL="207477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2pPr>
      <a:lvl3pPr marL="414955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3pPr>
      <a:lvl4pPr marL="622432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4pPr>
      <a:lvl5pPr marL="829909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5pPr>
      <a:lvl6pPr marL="1037387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6pPr>
      <a:lvl7pPr marL="1244864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7pPr>
      <a:lvl8pPr marL="1452342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8pPr>
      <a:lvl9pPr marL="1659819" algn="l" defTabSz="414955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6">
            <a:extLst>
              <a:ext uri="{FF2B5EF4-FFF2-40B4-BE49-F238E27FC236}">
                <a16:creationId xmlns:a16="http://schemas.microsoft.com/office/drawing/2014/main" id="{CCC2EAEE-E80B-170C-D7E4-3E91F994D591}"/>
              </a:ext>
            </a:extLst>
          </p:cNvPr>
          <p:cNvSpPr/>
          <p:nvPr/>
        </p:nvSpPr>
        <p:spPr>
          <a:xfrm>
            <a:off x="-2894" y="6853704"/>
            <a:ext cx="6870946" cy="2582785"/>
          </a:xfrm>
          <a:custGeom>
            <a:avLst/>
            <a:gdLst/>
            <a:ahLst/>
            <a:cxnLst/>
            <a:rect l="l" t="t" r="r" b="b"/>
            <a:pathLst>
              <a:path w="2719492" h="367227">
                <a:moveTo>
                  <a:pt x="0" y="0"/>
                </a:moveTo>
                <a:lnTo>
                  <a:pt x="2719492" y="0"/>
                </a:lnTo>
                <a:lnTo>
                  <a:pt x="2719492" y="367227"/>
                </a:lnTo>
                <a:lnTo>
                  <a:pt x="0" y="367227"/>
                </a:lnTo>
                <a:close/>
              </a:path>
            </a:pathLst>
          </a:custGeom>
          <a:solidFill>
            <a:schemeClr val="accent1"/>
          </a:solidFill>
        </p:spPr>
      </p:sp>
      <p:pic>
        <p:nvPicPr>
          <p:cNvPr id="12" name="Picture 11" descr="A group of people sitting around a table with a computer&#10;&#10;Description automatically generated with low confidence">
            <a:extLst>
              <a:ext uri="{FF2B5EF4-FFF2-40B4-BE49-F238E27FC236}">
                <a16:creationId xmlns:a16="http://schemas.microsoft.com/office/drawing/2014/main" id="{610BE6B9-18E1-5F96-3E85-4EA0699E5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/>
          <a:stretch/>
        </p:blipFill>
        <p:spPr>
          <a:xfrm>
            <a:off x="-2791" y="0"/>
            <a:ext cx="6886904" cy="353600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95000"/>
                  <a:lumOff val="5000"/>
                  <a:alpha val="3169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  <a:tileRect/>
          </a:gradFill>
        </p:spPr>
      </p:pic>
      <p:grpSp>
        <p:nvGrpSpPr>
          <p:cNvPr id="2" name="Group 2"/>
          <p:cNvGrpSpPr/>
          <p:nvPr/>
        </p:nvGrpSpPr>
        <p:grpSpPr>
          <a:xfrm>
            <a:off x="10052" y="2191753"/>
            <a:ext cx="6859903" cy="1903432"/>
            <a:chOff x="0" y="0"/>
            <a:chExt cx="2708831" cy="866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8831" cy="866341"/>
            </a:xfrm>
            <a:custGeom>
              <a:avLst/>
              <a:gdLst/>
              <a:ahLst/>
              <a:cxnLst/>
              <a:rect l="l" t="t" r="r" b="b"/>
              <a:pathLst>
                <a:path w="2708831" h="924027">
                  <a:moveTo>
                    <a:pt x="0" y="0"/>
                  </a:moveTo>
                  <a:lnTo>
                    <a:pt x="2708831" y="0"/>
                  </a:lnTo>
                  <a:lnTo>
                    <a:pt x="2708831" y="924027"/>
                  </a:lnTo>
                  <a:lnTo>
                    <a:pt x="0" y="924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23052" tIns="23052" rIns="23052" bIns="23052" rtlCol="0" anchor="ctr"/>
            <a:lstStyle/>
            <a:p>
              <a:pPr algn="ctr">
                <a:lnSpc>
                  <a:spcPts val="1838"/>
                </a:lnSpc>
              </a:pPr>
              <a:endParaRPr sz="375"/>
            </a:p>
          </p:txBody>
        </p:sp>
      </p:grpSp>
      <p:sp>
        <p:nvSpPr>
          <p:cNvPr id="6" name="Freeform 6"/>
          <p:cNvSpPr/>
          <p:nvPr/>
        </p:nvSpPr>
        <p:spPr>
          <a:xfrm>
            <a:off x="-31785" y="3847306"/>
            <a:ext cx="6870946" cy="1313229"/>
          </a:xfrm>
          <a:custGeom>
            <a:avLst/>
            <a:gdLst/>
            <a:ahLst/>
            <a:cxnLst/>
            <a:rect l="l" t="t" r="r" b="b"/>
            <a:pathLst>
              <a:path w="2719492" h="367227">
                <a:moveTo>
                  <a:pt x="0" y="0"/>
                </a:moveTo>
                <a:lnTo>
                  <a:pt x="2719492" y="0"/>
                </a:lnTo>
                <a:lnTo>
                  <a:pt x="2719492" y="367227"/>
                </a:lnTo>
                <a:lnTo>
                  <a:pt x="0" y="367227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10" name="TextBox 10"/>
          <p:cNvSpPr txBox="1"/>
          <p:nvPr/>
        </p:nvSpPr>
        <p:spPr>
          <a:xfrm>
            <a:off x="64879" y="2227033"/>
            <a:ext cx="7025411" cy="563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69"/>
              </a:lnSpc>
            </a:pPr>
            <a:r>
              <a:rPr lang="en-US" sz="1400" b="1" i="1" dirty="0">
                <a:solidFill>
                  <a:schemeClr val="accent3"/>
                </a:solidFill>
                <a:latin typeface="Montserrat" pitchFamily="2" charset="77"/>
              </a:rPr>
              <a:t>Do you have diabetes and want more time with your local healthcare team to discuss and get advice around managing your diabetes?</a:t>
            </a:r>
            <a:endParaRPr lang="en-US" sz="1400" b="1" i="1" dirty="0">
              <a:solidFill>
                <a:schemeClr val="accent3"/>
              </a:solidFill>
              <a:latin typeface="Montserrat" pitchFamily="2" charset="77"/>
              <a:ea typeface="Arimo"/>
              <a:cs typeface="Arimo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11129" y="1134430"/>
            <a:ext cx="428875" cy="42887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6259" y="3970707"/>
            <a:ext cx="691990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8"/>
              </a:lnSpc>
            </a:pPr>
            <a:r>
              <a:rPr lang="en-US" sz="1550" b="1" dirty="0">
                <a:solidFill>
                  <a:srgbClr val="FFFF00"/>
                </a:solidFill>
                <a:latin typeface="Montserrat" pitchFamily="2" charset="77"/>
              </a:rPr>
              <a:t>What is a Fresh Start Group Consultations Review Appointment?</a:t>
            </a:r>
          </a:p>
          <a:p>
            <a:pPr>
              <a:lnSpc>
                <a:spcPts val="1838"/>
              </a:lnSpc>
            </a:pPr>
            <a:endParaRPr lang="en-US" sz="175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259" y="4229350"/>
            <a:ext cx="6525107" cy="86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69"/>
              </a:lnSpc>
            </a:pPr>
            <a:r>
              <a:rPr lang="en-US" sz="1600" dirty="0">
                <a:solidFill>
                  <a:srgbClr val="FFFFFF"/>
                </a:solidFill>
                <a:latin typeface="Montserrat" pitchFamily="2" charset="77"/>
              </a:rPr>
              <a:t>It is a 90-minute appointment with your healthcare team, where you will receive individual care in a group setting either </a:t>
            </a:r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VIRTUALLY</a:t>
            </a:r>
            <a:r>
              <a:rPr lang="en-US" sz="1600" dirty="0">
                <a:solidFill>
                  <a:srgbClr val="FFFFFF"/>
                </a:solidFill>
                <a:latin typeface="Montserrat" pitchFamily="2" charset="77"/>
              </a:rPr>
              <a:t> or </a:t>
            </a:r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FACE-T0-FACE</a:t>
            </a:r>
            <a:r>
              <a:rPr lang="en-US" sz="1600" dirty="0">
                <a:solidFill>
                  <a:schemeClr val="accent2"/>
                </a:solidFill>
                <a:latin typeface="Montserrat" pitchFamily="2" charset="77"/>
              </a:rPr>
              <a:t>.</a:t>
            </a:r>
            <a:r>
              <a:rPr lang="en-US" sz="1600" dirty="0">
                <a:solidFill>
                  <a:srgbClr val="FFFFFF"/>
                </a:solidFill>
                <a:latin typeface="Montserrat" pitchFamily="2" charset="77"/>
              </a:rPr>
              <a:t> 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5218" y="5460452"/>
            <a:ext cx="835404" cy="68047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64880" y="6897332"/>
            <a:ext cx="6783068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8"/>
              </a:lnSpc>
            </a:pPr>
            <a:r>
              <a:rPr lang="en-US" sz="1500" b="1" dirty="0">
                <a:solidFill>
                  <a:srgbClr val="FFFF00"/>
                </a:solidFill>
                <a:latin typeface="Montserrat" pitchFamily="2" charset="77"/>
              </a:rPr>
              <a:t>What kind of things are covered in a Group Consultations?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45204" y="7229324"/>
            <a:ext cx="2393958" cy="215592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56259" y="2914114"/>
            <a:ext cx="6917672" cy="855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69"/>
              </a:lnSpc>
            </a:pPr>
            <a:r>
              <a:rPr lang="en-US" sz="1400" dirty="0">
                <a:solidFill>
                  <a:schemeClr val="accent5"/>
                </a:solidFill>
                <a:latin typeface="Montserrat" pitchFamily="2" charset="77"/>
              </a:rPr>
              <a:t>In North- West London, we have developed Fresh Start Group Consultations.   These are great way for you to get your diabetes review appointment, whilst receiving the personal attention of your healthcare team.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8496" y="9503337"/>
            <a:ext cx="6809556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4"/>
              </a:lnSpc>
            </a:pPr>
            <a:r>
              <a:rPr lang="en-US" sz="1400" b="1" dirty="0">
                <a:solidFill>
                  <a:schemeClr val="accent5"/>
                </a:solidFill>
                <a:latin typeface="Montserrat" pitchFamily="2" charset="77"/>
              </a:rPr>
              <a:t>Your practice team will be in touch to invite you to your next </a:t>
            </a:r>
          </a:p>
          <a:p>
            <a:pPr algn="ctr">
              <a:lnSpc>
                <a:spcPts val="1474"/>
              </a:lnSpc>
            </a:pPr>
            <a:r>
              <a:rPr lang="en-US" sz="1400" b="1" dirty="0">
                <a:solidFill>
                  <a:schemeClr val="accent5"/>
                </a:solidFill>
                <a:latin typeface="Montserrat" pitchFamily="2" charset="77"/>
              </a:rPr>
              <a:t>diabetes review appointment in due course.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19917" y="6226971"/>
            <a:ext cx="156855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4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More time</a:t>
            </a:r>
          </a:p>
          <a:p>
            <a:pPr algn="ctr">
              <a:lnSpc>
                <a:spcPts val="1444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with your healthcare team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-2792" y="6232214"/>
            <a:ext cx="67709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4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Safe and confidential</a:t>
            </a:r>
          </a:p>
          <a:p>
            <a:pPr algn="ctr">
              <a:lnSpc>
                <a:spcPts val="1444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space to share</a:t>
            </a:r>
          </a:p>
          <a:p>
            <a:pPr algn="ctr">
              <a:lnSpc>
                <a:spcPts val="1444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and learn from others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39891" y="6229050"/>
            <a:ext cx="243818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4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Opportunity to focus</a:t>
            </a:r>
          </a:p>
          <a:p>
            <a:pPr algn="ctr">
              <a:lnSpc>
                <a:spcPts val="1444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on the things</a:t>
            </a:r>
          </a:p>
          <a:p>
            <a:pPr algn="ctr">
              <a:lnSpc>
                <a:spcPts val="1444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that matter to you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-48047" y="7175590"/>
            <a:ext cx="468127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2665" lvl="1" indent="-111333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Answers to your individual questions, including medications, side effects, prescriptions &amp; treatment options</a:t>
            </a:r>
          </a:p>
          <a:p>
            <a:pPr marL="111332" lvl="1"/>
            <a:endParaRPr lang="en-US" sz="1400" dirty="0">
              <a:solidFill>
                <a:schemeClr val="bg1"/>
              </a:solidFill>
              <a:latin typeface="Montserrat" pitchFamily="2" charset="77"/>
            </a:endParaRPr>
          </a:p>
          <a:p>
            <a:pPr marL="222665" lvl="1" indent="-111333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Lifestyle advice including guidance on weight management &amp; healthy eating</a:t>
            </a:r>
          </a:p>
          <a:p>
            <a:pPr marL="222665" lvl="1" indent="-111333"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Montserrat" pitchFamily="2" charset="77"/>
            </a:endParaRPr>
          </a:p>
          <a:p>
            <a:pPr marL="222665" lvl="1" indent="-111333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Discussion of diabetes test results</a:t>
            </a:r>
          </a:p>
          <a:p>
            <a:pPr marL="222665" lvl="1" indent="-111333"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Montserrat" pitchFamily="2" charset="77"/>
            </a:endParaRPr>
          </a:p>
          <a:p>
            <a:pPr marL="222665" lvl="1" indent="-111333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Lively discussion and support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27176" y="7476193"/>
            <a:ext cx="2230013" cy="13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6"/>
              </a:lnSpc>
            </a:pPr>
            <a:r>
              <a:rPr lang="en-US" sz="2000" b="1" dirty="0">
                <a:solidFill>
                  <a:srgbClr val="000000"/>
                </a:solidFill>
                <a:latin typeface="Montserrat" pitchFamily="2" charset="77"/>
              </a:rPr>
              <a:t>97%</a:t>
            </a:r>
          </a:p>
          <a:p>
            <a:pPr algn="ctr">
              <a:lnSpc>
                <a:spcPts val="1265"/>
              </a:lnSpc>
            </a:pPr>
            <a:r>
              <a:rPr lang="en-US" sz="1089" b="1" dirty="0">
                <a:solidFill>
                  <a:srgbClr val="000000"/>
                </a:solidFill>
                <a:latin typeface="Montserrat" pitchFamily="2" charset="77"/>
              </a:rPr>
              <a:t>of patients would recommend a Group Consultations appointment to</a:t>
            </a:r>
          </a:p>
          <a:p>
            <a:pPr algn="ctr">
              <a:lnSpc>
                <a:spcPts val="1265"/>
              </a:lnSpc>
            </a:pPr>
            <a:r>
              <a:rPr lang="en-US" sz="1089" b="1" dirty="0">
                <a:solidFill>
                  <a:srgbClr val="000000"/>
                </a:solidFill>
                <a:latin typeface="Montserrat" pitchFamily="2" charset="77"/>
              </a:rPr>
              <a:t>friends &amp; family and tell us they feel more listened to &amp; satisfied</a:t>
            </a:r>
          </a:p>
          <a:p>
            <a:pPr algn="ctr">
              <a:lnSpc>
                <a:spcPts val="1201"/>
              </a:lnSpc>
            </a:pPr>
            <a:endParaRPr lang="en-US" sz="904" b="1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4D00A13C-4C96-13CE-FA5B-B25BE8074C14}"/>
              </a:ext>
            </a:extLst>
          </p:cNvPr>
          <p:cNvSpPr/>
          <p:nvPr/>
        </p:nvSpPr>
        <p:spPr>
          <a:xfrm>
            <a:off x="-12946" y="-22902"/>
            <a:ext cx="6860894" cy="2211463"/>
          </a:xfrm>
          <a:custGeom>
            <a:avLst/>
            <a:gdLst/>
            <a:ahLst/>
            <a:cxnLst/>
            <a:rect l="l" t="t" r="r" b="b"/>
            <a:pathLst>
              <a:path w="2719492" h="367227">
                <a:moveTo>
                  <a:pt x="0" y="0"/>
                </a:moveTo>
                <a:lnTo>
                  <a:pt x="2719492" y="0"/>
                </a:lnTo>
                <a:lnTo>
                  <a:pt x="2719492" y="367227"/>
                </a:lnTo>
                <a:lnTo>
                  <a:pt x="0" y="367227"/>
                </a:lnTo>
                <a:close/>
              </a:path>
            </a:pathLst>
          </a:custGeom>
          <a:solidFill>
            <a:schemeClr val="accent3">
              <a:alpha val="31125"/>
            </a:schemeClr>
          </a:solidFill>
        </p:spPr>
      </p:sp>
      <p:sp>
        <p:nvSpPr>
          <p:cNvPr id="39" name="TextBox 39"/>
          <p:cNvSpPr txBox="1"/>
          <p:nvPr/>
        </p:nvSpPr>
        <p:spPr>
          <a:xfrm>
            <a:off x="6420379" y="8021072"/>
            <a:ext cx="2234823" cy="175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2"/>
              </a:lnSpc>
            </a:pPr>
            <a:r>
              <a:rPr lang="en-US" sz="1000" b="1" dirty="0">
                <a:solidFill>
                  <a:srgbClr val="000000"/>
                </a:solidFill>
                <a:latin typeface="Montserrat" pitchFamily="2" charset="77"/>
              </a:rPr>
              <a:t>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2397" y="1371147"/>
            <a:ext cx="4763564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6"/>
              </a:lnSpc>
            </a:pPr>
            <a:r>
              <a:rPr lang="en-US" sz="2930" b="1" dirty="0">
                <a:solidFill>
                  <a:srgbClr val="FFFF00"/>
                </a:solidFill>
                <a:latin typeface="Montserrat" pitchFamily="2" charset="77"/>
              </a:rPr>
              <a:t>Your diabetes</a:t>
            </a:r>
          </a:p>
          <a:p>
            <a:pPr>
              <a:lnSpc>
                <a:spcPts val="3076"/>
              </a:lnSpc>
            </a:pPr>
            <a:r>
              <a:rPr lang="en-US" sz="2930" b="1" dirty="0">
                <a:solidFill>
                  <a:srgbClr val="FFFF00"/>
                </a:solidFill>
                <a:latin typeface="Montserrat" pitchFamily="2" charset="77"/>
              </a:rPr>
              <a:t>review appointment </a:t>
            </a:r>
          </a:p>
        </p:txBody>
      </p:sp>
      <p:pic>
        <p:nvPicPr>
          <p:cNvPr id="42" name="Graphic 41" descr="Clock with solid fill">
            <a:extLst>
              <a:ext uri="{FF2B5EF4-FFF2-40B4-BE49-F238E27FC236}">
                <a16:creationId xmlns:a16="http://schemas.microsoft.com/office/drawing/2014/main" id="{CE20DD29-4360-5CF5-D2C8-F99E2F0F03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992" y="5373305"/>
            <a:ext cx="914400" cy="914400"/>
          </a:xfrm>
          <a:prstGeom prst="rect">
            <a:avLst/>
          </a:prstGeom>
        </p:spPr>
      </p:pic>
      <p:pic>
        <p:nvPicPr>
          <p:cNvPr id="46" name="Graphic 45" descr="Shield Tick with solid fill">
            <a:extLst>
              <a:ext uri="{FF2B5EF4-FFF2-40B4-BE49-F238E27FC236}">
                <a16:creationId xmlns:a16="http://schemas.microsoft.com/office/drawing/2014/main" id="{A3DA106A-3F06-73FD-0D19-986E4446C3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9079" y="5344623"/>
            <a:ext cx="914400" cy="914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45218" y="224131"/>
            <a:ext cx="1426942" cy="54103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281543" y="-27540"/>
            <a:ext cx="983592" cy="983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401C93-8232-3D4C-AEAF-612D654D1746}"/>
              </a:ext>
            </a:extLst>
          </p:cNvPr>
          <p:cNvSpPr txBox="1"/>
          <p:nvPr/>
        </p:nvSpPr>
        <p:spPr>
          <a:xfrm>
            <a:off x="-31785" y="5188290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5"/>
                </a:solidFill>
                <a:latin typeface="Montserrat" pitchFamily="2" charset="77"/>
              </a:rPr>
              <a:t>What this means for you </a:t>
            </a:r>
            <a:endParaRPr lang="en-US" sz="1600" b="1" i="1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C Colours">
      <a:dk1>
        <a:srgbClr val="7F7F7F"/>
      </a:dk1>
      <a:lt1>
        <a:srgbClr val="FFFFFF"/>
      </a:lt1>
      <a:dk2>
        <a:srgbClr val="262626"/>
      </a:dk2>
      <a:lt2>
        <a:srgbClr val="FFFFFF"/>
      </a:lt2>
      <a:accent1>
        <a:srgbClr val="00ADEE"/>
      </a:accent1>
      <a:accent2>
        <a:srgbClr val="78CC74"/>
      </a:accent2>
      <a:accent3>
        <a:srgbClr val="00B6D3"/>
      </a:accent3>
      <a:accent4>
        <a:srgbClr val="64C5B0"/>
      </a:accent4>
      <a:accent5>
        <a:srgbClr val="23AEBA"/>
      </a:accent5>
      <a:accent6>
        <a:srgbClr val="49C1B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A4 Paper (210x297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Montserrat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Teal Blue Modern Online Consultation Poster</dc:title>
  <cp:lastModifiedBy>Alison Campbell</cp:lastModifiedBy>
  <cp:revision>10</cp:revision>
  <dcterms:created xsi:type="dcterms:W3CDTF">2006-08-16T00:00:00Z</dcterms:created>
  <dcterms:modified xsi:type="dcterms:W3CDTF">2022-05-31T13:33:46Z</dcterms:modified>
  <dc:identifier>DAFBgjQGEBU</dc:identifier>
</cp:coreProperties>
</file>